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925" r:id="rId2"/>
  </p:sldMasterIdLst>
  <p:notesMasterIdLst>
    <p:notesMasterId r:id="rId47"/>
  </p:notesMasterIdLst>
  <p:handoutMasterIdLst>
    <p:handoutMasterId r:id="rId48"/>
  </p:handoutMasterIdLst>
  <p:sldIdLst>
    <p:sldId id="256" r:id="rId3"/>
    <p:sldId id="257" r:id="rId4"/>
    <p:sldId id="258" r:id="rId5"/>
    <p:sldId id="259" r:id="rId6"/>
    <p:sldId id="260" r:id="rId7"/>
    <p:sldId id="262"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92" r:id="rId27"/>
    <p:sldId id="281" r:id="rId28"/>
    <p:sldId id="282" r:id="rId29"/>
    <p:sldId id="296" r:id="rId30"/>
    <p:sldId id="294" r:id="rId31"/>
    <p:sldId id="295" r:id="rId32"/>
    <p:sldId id="850" r:id="rId33"/>
    <p:sldId id="284" r:id="rId34"/>
    <p:sldId id="285" r:id="rId35"/>
    <p:sldId id="286" r:id="rId36"/>
    <p:sldId id="287" r:id="rId37"/>
    <p:sldId id="283" r:id="rId38"/>
    <p:sldId id="293" r:id="rId39"/>
    <p:sldId id="407" r:id="rId40"/>
    <p:sldId id="290" r:id="rId41"/>
    <p:sldId id="291" r:id="rId42"/>
    <p:sldId id="851" r:id="rId43"/>
    <p:sldId id="963" r:id="rId44"/>
    <p:sldId id="961" r:id="rId45"/>
    <p:sldId id="962"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5"/>
  </p:normalViewPr>
  <p:slideViewPr>
    <p:cSldViewPr>
      <p:cViewPr varScale="1">
        <p:scale>
          <a:sx n="67" d="100"/>
          <a:sy n="67" d="100"/>
        </p:scale>
        <p:origin x="171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20B2D3-516F-0045-A15F-7B65E3D99B3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5566142D-D486-2649-87DD-170EC1B7EAFF}"/>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05C8F4FB-2319-5448-A3EC-34F73674CA02}" type="datetimeFigureOut">
              <a:rPr lang="en-US" altLang="sv-SE"/>
              <a:pPr>
                <a:defRPr/>
              </a:pPr>
              <a:t>1/30/2025</a:t>
            </a:fld>
            <a:endParaRPr lang="en-US" altLang="sv-SE"/>
          </a:p>
        </p:txBody>
      </p:sp>
      <p:sp>
        <p:nvSpPr>
          <p:cNvPr id="4" name="Footer Placeholder 3">
            <a:extLst>
              <a:ext uri="{FF2B5EF4-FFF2-40B4-BE49-F238E27FC236}">
                <a16:creationId xmlns:a16="http://schemas.microsoft.com/office/drawing/2014/main" id="{781613DF-CEF2-3B4A-AA0C-7BB0E9B9A84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31C7A215-AF01-4A40-BFFB-5090C7F78460}"/>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1622137-0B56-5647-9532-093C3185B2FE}" type="slidenum">
              <a:rPr lang="en-US" altLang="sv-SE"/>
              <a:pPr/>
              <a:t>‹#›</a:t>
            </a:fld>
            <a:endParaRPr lang="en-US" altLang="sv-S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8FE764-FF4E-5349-B289-53351A6ADC0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ea typeface="+mn-ea"/>
                <a:cs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655044CC-F9C9-754C-9106-EDEA90E9DF42}"/>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136694FF-12CA-5749-AD9E-ACE65B8D3CD8}" type="datetimeFigureOut">
              <a:rPr lang="en-US" altLang="sv-SE"/>
              <a:pPr>
                <a:defRPr/>
              </a:pPr>
              <a:t>1/30/2025</a:t>
            </a:fld>
            <a:endParaRPr lang="en-US" altLang="sv-SE"/>
          </a:p>
        </p:txBody>
      </p:sp>
      <p:sp>
        <p:nvSpPr>
          <p:cNvPr id="4" name="Slide Image Placeholder 3">
            <a:extLst>
              <a:ext uri="{FF2B5EF4-FFF2-40B4-BE49-F238E27FC236}">
                <a16:creationId xmlns:a16="http://schemas.microsoft.com/office/drawing/2014/main" id="{E254853D-249E-9040-8848-18502E9ED04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37CE092-0EBE-8B41-9956-914DDDB6A25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697982B-D9C6-AD45-9E70-43A8822E090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ea typeface="+mn-ea"/>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A779151E-C56A-5F4C-AB87-FF892C21279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202AF18B-8F17-0245-95BF-8F843A50866F}" type="slidenum">
              <a:rPr lang="en-US" altLang="sv-SE"/>
              <a:pPr/>
              <a:t>‹#›</a:t>
            </a:fld>
            <a:endParaRPr lang="en-US" altLang="sv-SE"/>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59B62A9C-972A-6AA2-F3EB-1EDE53D2AE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0D7BD5B7-30B7-2C37-4F3F-ECF714C106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E7CED7D7-093E-F4C4-AC73-44CA8D4A6C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0BD1B4D-C3E8-E344-828B-5B3410C377B2}" type="slidenum">
              <a:rPr lang="sv-SE" altLang="sv-SE">
                <a:latin typeface="Arial" panose="020B0604020202020204" pitchFamily="34" charset="0"/>
              </a:rPr>
              <a:pPr>
                <a:spcBef>
                  <a:spcPct val="0"/>
                </a:spcBef>
              </a:pPr>
              <a:t>25</a:t>
            </a:fld>
            <a:endParaRPr lang="sv-SE" altLang="sv-SE">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25D3CB29-570E-E5E9-0531-52C660F1AB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A8507B5E-C70A-47DA-A367-0237B31F86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sv-SE">
                <a:ea typeface="ＭＳ Ｐゴシック" panose="020B0600070205080204" pitchFamily="34" charset="-128"/>
              </a:rPr>
              <a:t>Contract signature pending (expected March 2015), contract value &lt; 20 million EUR (excluding installation, LHe Dewar, warm gas storage etc.)</a:t>
            </a:r>
          </a:p>
        </p:txBody>
      </p:sp>
      <p:sp>
        <p:nvSpPr>
          <p:cNvPr id="57347" name="Slide Number Placeholder 3">
            <a:extLst>
              <a:ext uri="{FF2B5EF4-FFF2-40B4-BE49-F238E27FC236}">
                <a16:creationId xmlns:a16="http://schemas.microsoft.com/office/drawing/2014/main" id="{CFE8DC26-5627-5F4F-2FB4-EB51E6EAB2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94CA608-D077-9E45-A1E6-650F5FAC7A89}" type="slidenum">
              <a:rPr lang="sv-SE" altLang="sv-SE">
                <a:latin typeface="Arial" panose="020B0604020202020204" pitchFamily="34" charset="0"/>
              </a:rPr>
              <a:pPr>
                <a:spcBef>
                  <a:spcPct val="0"/>
                </a:spcBef>
              </a:pPr>
              <a:t>37</a:t>
            </a:fld>
            <a:endParaRPr lang="sv-SE" altLang="sv-SE">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1321B697-3E55-5115-EDD6-B8CA3E7D1F9D}"/>
              </a:ext>
            </a:extLst>
          </p:cNvPr>
          <p:cNvSpPr txBox="1">
            <a:spLocks noChangeArrowheads="1"/>
          </p:cNvSpPr>
          <p:nvPr/>
        </p:nvSpPr>
        <p:spPr bwMode="auto">
          <a:xfrm>
            <a:off x="638175" y="1238250"/>
            <a:ext cx="7489825" cy="44608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86486" tIns="43243" rIns="86486" bIns="43243">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defRPr/>
            </a:pPr>
            <a:endParaRPr lang="sv-SE" altLang="sv-SE" sz="2600">
              <a:solidFill>
                <a:srgbClr val="B81414"/>
              </a:solidFill>
              <a:latin typeface="Helvetica" pitchFamily="2" charset="0"/>
              <a:cs typeface="Arial" panose="020B0604020202020204" pitchFamily="34" charset="0"/>
            </a:endParaRPr>
          </a:p>
        </p:txBody>
      </p:sp>
      <p:pic>
        <p:nvPicPr>
          <p:cNvPr id="3" name="Picture 7" descr="FRIB_ppt_top.jpg">
            <a:extLst>
              <a:ext uri="{FF2B5EF4-FFF2-40B4-BE49-F238E27FC236}">
                <a16:creationId xmlns:a16="http://schemas.microsoft.com/office/drawing/2014/main" id="{820A0A68-9A0E-6C8A-DB83-586A0E3F32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FRIB_ppt_top.jpg">
            <a:extLst>
              <a:ext uri="{FF2B5EF4-FFF2-40B4-BE49-F238E27FC236}">
                <a16:creationId xmlns:a16="http://schemas.microsoft.com/office/drawing/2014/main" id="{F5937EAD-3A20-502B-DC1B-D603B52B160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a:spLocks noGrp="1"/>
          </p:cNvSpPr>
          <p:nvPr>
            <p:ph type="subTitle" idx="1"/>
          </p:nvPr>
        </p:nvSpPr>
        <p:spPr>
          <a:xfrm>
            <a:off x="1524000" y="4071938"/>
            <a:ext cx="6096000" cy="1143000"/>
          </a:xfrm>
        </p:spPr>
        <p:txBody>
          <a:bodyPr/>
          <a:lstStyle>
            <a:lvl1pPr marL="0" indent="0" algn="ctr">
              <a:buNone/>
              <a:defRPr/>
            </a:lvl1pPr>
            <a:lvl2pPr marL="432427" indent="0" algn="ctr">
              <a:buNone/>
              <a:defRPr/>
            </a:lvl2pPr>
            <a:lvl3pPr marL="864854" indent="0" algn="ctr">
              <a:buNone/>
              <a:defRPr/>
            </a:lvl3pPr>
            <a:lvl4pPr marL="1297280" indent="0" algn="ctr">
              <a:buNone/>
              <a:defRPr/>
            </a:lvl4pPr>
            <a:lvl5pPr marL="1729708" indent="0" algn="ctr">
              <a:buNone/>
              <a:defRPr/>
            </a:lvl5pPr>
            <a:lvl6pPr marL="2162134" indent="0" algn="ctr">
              <a:buNone/>
              <a:defRPr/>
            </a:lvl6pPr>
            <a:lvl7pPr marL="2594562" indent="0" algn="ctr">
              <a:buNone/>
              <a:defRPr/>
            </a:lvl7pPr>
            <a:lvl8pPr marL="3026988" indent="0" algn="ctr">
              <a:buNone/>
              <a:defRPr/>
            </a:lvl8pPr>
            <a:lvl9pPr marL="3459415" indent="0" algn="ctr">
              <a:buNone/>
              <a:defRPr/>
            </a:lvl9pPr>
          </a:lstStyle>
          <a:p>
            <a:r>
              <a:rPr lang="en-US"/>
              <a:t>Click to edit Master subtitle style</a:t>
            </a:r>
            <a:endParaRPr lang="en-US" dirty="0"/>
          </a:p>
        </p:txBody>
      </p:sp>
      <p:sp>
        <p:nvSpPr>
          <p:cNvPr id="7" name="Rectangle 2"/>
          <p:cNvSpPr>
            <a:spLocks noGrp="1" noChangeArrowheads="1"/>
          </p:cNvSpPr>
          <p:nvPr>
            <p:ph type="title"/>
          </p:nvPr>
        </p:nvSpPr>
        <p:spPr bwMode="auto">
          <a:xfrm>
            <a:off x="71438" y="3143251"/>
            <a:ext cx="9001124" cy="486668"/>
          </a:xfrm>
          <a:prstGeom prst="rect">
            <a:avLst/>
          </a:prstGeom>
          <a:noFill/>
          <a:ln w="12700">
            <a:noFill/>
            <a:miter lim="800000"/>
            <a:headEnd/>
            <a:tailEnd/>
          </a:ln>
        </p:spPr>
        <p:txBody>
          <a:bodyPr lIns="56086" tIns="22435" rIns="56086" bIns="22435" anchor="ctr"/>
          <a:lstStyle/>
          <a:p>
            <a:pPr lvl="0"/>
            <a:r>
              <a:rPr lang="en-US"/>
              <a:t>Click to edit Master title style</a:t>
            </a:r>
            <a:endParaRPr lang="en-US" dirty="0"/>
          </a:p>
        </p:txBody>
      </p:sp>
    </p:spTree>
    <p:extLst>
      <p:ext uri="{BB962C8B-B14F-4D97-AF65-F5344CB8AC3E}">
        <p14:creationId xmlns:p14="http://schemas.microsoft.com/office/powerpoint/2010/main" val="447068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ktangel 6">
            <a:extLst>
              <a:ext uri="{FF2B5EF4-FFF2-40B4-BE49-F238E27FC236}">
                <a16:creationId xmlns:a16="http://schemas.microsoft.com/office/drawing/2014/main" id="{F7D08802-754F-619E-C6B0-2095025AE457}"/>
              </a:ext>
            </a:extLst>
          </p:cNvPr>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dirty="0">
              <a:solidFill>
                <a:srgbClr val="0094CA"/>
              </a:solidFill>
            </a:endParaRPr>
          </a:p>
        </p:txBody>
      </p:sp>
      <p:pic>
        <p:nvPicPr>
          <p:cNvPr id="5" name="Bildobjekt 5" descr="ESS-vit-logga.png">
            <a:extLst>
              <a:ext uri="{FF2B5EF4-FFF2-40B4-BE49-F238E27FC236}">
                <a16:creationId xmlns:a16="http://schemas.microsoft.com/office/drawing/2014/main" id="{C8EAE654-52CA-8AA1-A752-E6CFCFC296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4600" y="319088"/>
            <a:ext cx="137001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96AB7B6F-5C62-4C55-9A18-55398D4A953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563" y="274638"/>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3">
            <a:extLst>
              <a:ext uri="{FF2B5EF4-FFF2-40B4-BE49-F238E27FC236}">
                <a16:creationId xmlns:a16="http://schemas.microsoft.com/office/drawing/2014/main" id="{863D24AC-377E-0372-B500-70DF346D9768}"/>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Winter 2025</a:t>
            </a:r>
            <a:endParaRPr lang="sv-SE" dirty="0"/>
          </a:p>
        </p:txBody>
      </p:sp>
      <p:sp>
        <p:nvSpPr>
          <p:cNvPr id="8" name="Footer Placeholder 4">
            <a:extLst>
              <a:ext uri="{FF2B5EF4-FFF2-40B4-BE49-F238E27FC236}">
                <a16:creationId xmlns:a16="http://schemas.microsoft.com/office/drawing/2014/main" id="{6D12D378-A907-13BE-3391-6E9CCFFC2174}"/>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Lecture 6 | Refrigeration &amp; Liquefaction - J. G. Weisend II</a:t>
            </a:r>
            <a:endParaRPr lang="sv-SE" dirty="0"/>
          </a:p>
        </p:txBody>
      </p:sp>
      <p:sp>
        <p:nvSpPr>
          <p:cNvPr id="9" name="Slide Number Placeholder 5">
            <a:extLst>
              <a:ext uri="{FF2B5EF4-FFF2-40B4-BE49-F238E27FC236}">
                <a16:creationId xmlns:a16="http://schemas.microsoft.com/office/drawing/2014/main" id="{C6FCFFAC-E9D5-9D85-90BF-F1DFF7203C30}"/>
              </a:ext>
            </a:extLst>
          </p:cNvPr>
          <p:cNvSpPr>
            <a:spLocks noGrp="1"/>
          </p:cNvSpPr>
          <p:nvPr>
            <p:ph type="sldNum" sz="quarter" idx="12"/>
          </p:nvPr>
        </p:nvSpPr>
        <p:spPr/>
        <p:txBody>
          <a:bodyPr/>
          <a:lstStyle>
            <a:lvl1pPr>
              <a:defRPr/>
            </a:lvl1pPr>
          </a:lstStyle>
          <a:p>
            <a:fld id="{1479E697-7D44-7A4E-AB28-30B42228AD0C}" type="slidenum">
              <a:rPr lang="sv-SE" altLang="sv-SE"/>
              <a:pPr/>
              <a:t>‹#›</a:t>
            </a:fld>
            <a:endParaRPr lang="sv-SE" altLang="sv-SE"/>
          </a:p>
        </p:txBody>
      </p:sp>
    </p:spTree>
    <p:extLst>
      <p:ext uri="{BB962C8B-B14F-4D97-AF65-F5344CB8AC3E}">
        <p14:creationId xmlns:p14="http://schemas.microsoft.com/office/powerpoint/2010/main" val="2786355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ktangel 6">
            <a:extLst>
              <a:ext uri="{FF2B5EF4-FFF2-40B4-BE49-F238E27FC236}">
                <a16:creationId xmlns:a16="http://schemas.microsoft.com/office/drawing/2014/main" id="{6AC4210B-6A53-6DE2-5305-58C254D4E598}"/>
              </a:ext>
            </a:extLst>
          </p:cNvPr>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dirty="0">
              <a:solidFill>
                <a:srgbClr val="0094CA"/>
              </a:solidFill>
            </a:endParaRPr>
          </a:p>
        </p:txBody>
      </p:sp>
      <p:pic>
        <p:nvPicPr>
          <p:cNvPr id="6" name="Bildobjekt 7" descr="ESS-vit-logga.png">
            <a:extLst>
              <a:ext uri="{FF2B5EF4-FFF2-40B4-BE49-F238E27FC236}">
                <a16:creationId xmlns:a16="http://schemas.microsoft.com/office/drawing/2014/main" id="{E7CABA4F-1C18-9A85-B274-64F266A14A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4125" y="260350"/>
            <a:ext cx="13604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EB1C870E-37C2-F045-7505-69FB7C4F82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260350"/>
            <a:ext cx="9445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p:txBody>
      </p:sp>
      <p:sp>
        <p:nvSpPr>
          <p:cNvPr id="8" name="Date Placeholder 4">
            <a:extLst>
              <a:ext uri="{FF2B5EF4-FFF2-40B4-BE49-F238E27FC236}">
                <a16:creationId xmlns:a16="http://schemas.microsoft.com/office/drawing/2014/main" id="{8D7EABFC-8434-D387-9934-9FFD1F9357D4}"/>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Winter 2025</a:t>
            </a:r>
            <a:endParaRPr lang="sv-SE" dirty="0"/>
          </a:p>
        </p:txBody>
      </p:sp>
      <p:sp>
        <p:nvSpPr>
          <p:cNvPr id="9" name="Footer Placeholder 5">
            <a:extLst>
              <a:ext uri="{FF2B5EF4-FFF2-40B4-BE49-F238E27FC236}">
                <a16:creationId xmlns:a16="http://schemas.microsoft.com/office/drawing/2014/main" id="{7209E2FA-0252-B130-9D20-A04060E69A73}"/>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Lecture 6 | Refrigeration &amp; Liquefaction - J. G. Weisend II</a:t>
            </a:r>
            <a:endParaRPr lang="sv-SE" dirty="0"/>
          </a:p>
        </p:txBody>
      </p:sp>
      <p:sp>
        <p:nvSpPr>
          <p:cNvPr id="10" name="Slide Number Placeholder 6">
            <a:extLst>
              <a:ext uri="{FF2B5EF4-FFF2-40B4-BE49-F238E27FC236}">
                <a16:creationId xmlns:a16="http://schemas.microsoft.com/office/drawing/2014/main" id="{7202A929-FFF2-63C9-4A47-514DD79247D7}"/>
              </a:ext>
            </a:extLst>
          </p:cNvPr>
          <p:cNvSpPr>
            <a:spLocks noGrp="1"/>
          </p:cNvSpPr>
          <p:nvPr>
            <p:ph type="sldNum" sz="quarter" idx="12"/>
          </p:nvPr>
        </p:nvSpPr>
        <p:spPr/>
        <p:txBody>
          <a:bodyPr/>
          <a:lstStyle>
            <a:lvl1pPr>
              <a:defRPr/>
            </a:lvl1pPr>
          </a:lstStyle>
          <a:p>
            <a:fld id="{7678D91B-4045-7A41-9273-3CAF453B69B4}" type="slidenum">
              <a:rPr lang="sv-SE" altLang="sv-SE"/>
              <a:pPr/>
              <a:t>‹#›</a:t>
            </a:fld>
            <a:endParaRPr lang="sv-SE" altLang="sv-SE"/>
          </a:p>
        </p:txBody>
      </p:sp>
    </p:spTree>
    <p:extLst>
      <p:ext uri="{BB962C8B-B14F-4D97-AF65-F5344CB8AC3E}">
        <p14:creationId xmlns:p14="http://schemas.microsoft.com/office/powerpoint/2010/main" val="162934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236F7F-8A81-0270-AF02-4749103DAC16}"/>
              </a:ext>
            </a:extLst>
          </p:cNvPr>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dirty="0">
              <a:solidFill>
                <a:srgbClr val="0094CA"/>
              </a:solidFill>
            </a:endParaRPr>
          </a:p>
        </p:txBody>
      </p:sp>
      <p:pic>
        <p:nvPicPr>
          <p:cNvPr id="8" name="Picture 7">
            <a:extLst>
              <a:ext uri="{FF2B5EF4-FFF2-40B4-BE49-F238E27FC236}">
                <a16:creationId xmlns:a16="http://schemas.microsoft.com/office/drawing/2014/main" id="{FA668E59-DCDE-8D1B-556F-772353925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92088"/>
            <a:ext cx="94456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sv-SE"/>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9" name="Date Placeholder 6">
            <a:extLst>
              <a:ext uri="{FF2B5EF4-FFF2-40B4-BE49-F238E27FC236}">
                <a16:creationId xmlns:a16="http://schemas.microsoft.com/office/drawing/2014/main" id="{70DE01E8-3E9B-4B6F-5EE5-91224031FAEC}"/>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Winter 2025</a:t>
            </a:r>
            <a:endParaRPr lang="sv-SE" dirty="0"/>
          </a:p>
        </p:txBody>
      </p:sp>
      <p:sp>
        <p:nvSpPr>
          <p:cNvPr id="10" name="Footer Placeholder 7">
            <a:extLst>
              <a:ext uri="{FF2B5EF4-FFF2-40B4-BE49-F238E27FC236}">
                <a16:creationId xmlns:a16="http://schemas.microsoft.com/office/drawing/2014/main" id="{AA685478-6A00-B245-1CC0-9B69129C8FC8}"/>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Lecture 6 | Refrigeration &amp; Liquefaction - J. G. Weisend II</a:t>
            </a:r>
            <a:endParaRPr lang="sv-SE" dirty="0"/>
          </a:p>
        </p:txBody>
      </p:sp>
      <p:sp>
        <p:nvSpPr>
          <p:cNvPr id="11" name="Slide Number Placeholder 8">
            <a:extLst>
              <a:ext uri="{FF2B5EF4-FFF2-40B4-BE49-F238E27FC236}">
                <a16:creationId xmlns:a16="http://schemas.microsoft.com/office/drawing/2014/main" id="{C32D5AAF-1B3C-C70C-96AA-263B2A719C7A}"/>
              </a:ext>
            </a:extLst>
          </p:cNvPr>
          <p:cNvSpPr>
            <a:spLocks noGrp="1"/>
          </p:cNvSpPr>
          <p:nvPr>
            <p:ph type="sldNum" sz="quarter" idx="12"/>
          </p:nvPr>
        </p:nvSpPr>
        <p:spPr/>
        <p:txBody>
          <a:bodyPr/>
          <a:lstStyle>
            <a:lvl1pPr>
              <a:defRPr/>
            </a:lvl1pPr>
          </a:lstStyle>
          <a:p>
            <a:fld id="{3F87F1B8-FEF4-8548-A023-9C1A6855D804}" type="slidenum">
              <a:rPr lang="sv-SE" altLang="sv-SE"/>
              <a:pPr/>
              <a:t>‹#›</a:t>
            </a:fld>
            <a:endParaRPr lang="sv-SE" altLang="sv-SE"/>
          </a:p>
        </p:txBody>
      </p:sp>
    </p:spTree>
    <p:extLst>
      <p:ext uri="{BB962C8B-B14F-4D97-AF65-F5344CB8AC3E}">
        <p14:creationId xmlns:p14="http://schemas.microsoft.com/office/powerpoint/2010/main" val="1748438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2" name="Picture 6" descr="FRIB_ppt_top.jpg">
            <a:extLst>
              <a:ext uri="{FF2B5EF4-FFF2-40B4-BE49-F238E27FC236}">
                <a16:creationId xmlns:a16="http://schemas.microsoft.com/office/drawing/2014/main" id="{F9702CE5-5766-1E9B-EB21-7AD5B4CF7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FRIB_ppt_top.jpg">
            <a:extLst>
              <a:ext uri="{FF2B5EF4-FFF2-40B4-BE49-F238E27FC236}">
                <a16:creationId xmlns:a16="http://schemas.microsoft.com/office/drawing/2014/main" id="{C3A6A900-636D-34EC-969C-EA4FB2FBDD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4DD820DE-6CAA-EB21-10D7-F4E2501C3E16}"/>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defRPr/>
            </a:pPr>
            <a:endParaRPr lang="sv-SE" altLang="sv-SE">
              <a:solidFill>
                <a:srgbClr val="000000"/>
              </a:solidFill>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92C839B7-F78C-CD5D-DE95-331998311923}"/>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sv-SE" altLang="sv-SE">
              <a:solidFill>
                <a:srgbClr val="000000"/>
              </a:solidFill>
              <a:cs typeface="Arial" panose="020B0604020202020204" pitchFamily="34" charset="0"/>
            </a:endParaRPr>
          </a:p>
        </p:txBody>
      </p:sp>
      <p:sp>
        <p:nvSpPr>
          <p:cNvPr id="3" name="Content Placeholder 2"/>
          <p:cNvSpPr>
            <a:spLocks noGrp="1"/>
          </p:cNvSpPr>
          <p:nvPr>
            <p:ph idx="1"/>
          </p:nvPr>
        </p:nvSpPr>
        <p:spPr>
          <a:xfrm>
            <a:off x="76200" y="1067100"/>
            <a:ext cx="8990922" cy="5027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76200" y="0"/>
            <a:ext cx="8991600" cy="1003300"/>
          </a:xfrm>
        </p:spPr>
        <p:txBody>
          <a:bodyPr/>
          <a:lstStyle/>
          <a:p>
            <a:r>
              <a:rPr lang="en-US"/>
              <a:t>Click to edit Master title style</a:t>
            </a:r>
            <a:endParaRPr lang="en-US" dirty="0"/>
          </a:p>
        </p:txBody>
      </p:sp>
      <p:sp>
        <p:nvSpPr>
          <p:cNvPr id="7" name="Footer Placeholder 10">
            <a:extLst>
              <a:ext uri="{FF2B5EF4-FFF2-40B4-BE49-F238E27FC236}">
                <a16:creationId xmlns:a16="http://schemas.microsoft.com/office/drawing/2014/main" id="{32BE7006-B916-28BC-B45B-5E55259ADCAD}"/>
              </a:ext>
            </a:extLst>
          </p:cNvPr>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6 | Refrigeration &amp; Liquefaction - J. G. Weisend II</a:t>
            </a:r>
            <a:endParaRPr lang="en-US" dirty="0"/>
          </a:p>
        </p:txBody>
      </p:sp>
      <p:sp>
        <p:nvSpPr>
          <p:cNvPr id="8" name="Slide Number Placeholder 4">
            <a:extLst>
              <a:ext uri="{FF2B5EF4-FFF2-40B4-BE49-F238E27FC236}">
                <a16:creationId xmlns:a16="http://schemas.microsoft.com/office/drawing/2014/main" id="{87CC2DF3-9DCB-98D9-2694-EAF9A9F91F9C}"/>
              </a:ext>
            </a:extLst>
          </p:cNvPr>
          <p:cNvSpPr>
            <a:spLocks noGrp="1"/>
          </p:cNvSpPr>
          <p:nvPr>
            <p:ph type="sldNum" sz="quarter" idx="11"/>
          </p:nvPr>
        </p:nvSpPr>
        <p:spPr/>
        <p:txBody>
          <a:bodyPr/>
          <a:lstStyle>
            <a:lvl1pPr>
              <a:defRPr/>
            </a:lvl1pPr>
          </a:lstStyle>
          <a:p>
            <a:r>
              <a:rPr lang="en-US" altLang="sv-SE"/>
              <a:t>Slide </a:t>
            </a:r>
            <a:fld id="{3F1FC084-8455-D44D-8AFD-26095C001F84}" type="slidenum">
              <a:rPr lang="en-US" altLang="sv-SE"/>
              <a:pPr/>
              <a:t>‹#›</a:t>
            </a:fld>
            <a:endParaRPr lang="en-US" altLang="sv-SE"/>
          </a:p>
        </p:txBody>
      </p:sp>
      <p:sp>
        <p:nvSpPr>
          <p:cNvPr id="10" name="Date Placeholder 3">
            <a:extLst>
              <a:ext uri="{FF2B5EF4-FFF2-40B4-BE49-F238E27FC236}">
                <a16:creationId xmlns:a16="http://schemas.microsoft.com/office/drawing/2014/main" id="{E469BD77-160D-3BBA-110E-AD4E1EC3BF4B}"/>
              </a:ext>
            </a:extLst>
          </p:cNvPr>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104792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2" name="Picture 6" descr="FRIB_ppt_top.jpg">
            <a:extLst>
              <a:ext uri="{FF2B5EF4-FFF2-40B4-BE49-F238E27FC236}">
                <a16:creationId xmlns:a16="http://schemas.microsoft.com/office/drawing/2014/main" id="{0A645D29-CA0D-B2AC-885B-643091A900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FRIB_ppt_top.jpg">
            <a:extLst>
              <a:ext uri="{FF2B5EF4-FFF2-40B4-BE49-F238E27FC236}">
                <a16:creationId xmlns:a16="http://schemas.microsoft.com/office/drawing/2014/main" id="{E7DB420F-BD81-4C2D-B889-9CB59AC994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F419EFB4-BDCF-E610-B555-40A73D8C3800}"/>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defRPr/>
            </a:pPr>
            <a:endParaRPr lang="sv-SE" altLang="sv-SE">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D608BDCF-52E5-166B-A6BA-B4D30641A503}"/>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sv-SE" altLang="sv-SE">
              <a:cs typeface="Arial" panose="020B0604020202020204" pitchFamily="34" charset="0"/>
            </a:endParaRPr>
          </a:p>
        </p:txBody>
      </p:sp>
      <p:sp>
        <p:nvSpPr>
          <p:cNvPr id="3" name="Content Placeholder 2"/>
          <p:cNvSpPr>
            <a:spLocks noGrp="1"/>
          </p:cNvSpPr>
          <p:nvPr>
            <p:ph idx="1"/>
          </p:nvPr>
        </p:nvSpPr>
        <p:spPr>
          <a:xfrm>
            <a:off x="76200" y="1067100"/>
            <a:ext cx="8990922" cy="5027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76200" y="0"/>
            <a:ext cx="8991600" cy="1003300"/>
          </a:xfrm>
        </p:spPr>
        <p:txBody>
          <a:bodyPr anchor="ctr"/>
          <a:lstStyle/>
          <a:p>
            <a:r>
              <a:rPr lang="en-US"/>
              <a:t>Click to edit Master title style</a:t>
            </a:r>
            <a:endParaRPr lang="en-US" dirty="0"/>
          </a:p>
        </p:txBody>
      </p:sp>
      <p:sp>
        <p:nvSpPr>
          <p:cNvPr id="7" name="Footer Placeholder 10">
            <a:extLst>
              <a:ext uri="{FF2B5EF4-FFF2-40B4-BE49-F238E27FC236}">
                <a16:creationId xmlns:a16="http://schemas.microsoft.com/office/drawing/2014/main" id="{5957C0C1-C780-0300-D734-EBB76D3E9C50}"/>
              </a:ext>
            </a:extLst>
          </p:cNvPr>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t>Lecture 6 | Refrigeration &amp; Liquefaction - J. G. Weisend II</a:t>
            </a:r>
            <a:endParaRPr lang="en-US" dirty="0"/>
          </a:p>
        </p:txBody>
      </p:sp>
      <p:sp>
        <p:nvSpPr>
          <p:cNvPr id="8" name="Slide Number Placeholder 4">
            <a:extLst>
              <a:ext uri="{FF2B5EF4-FFF2-40B4-BE49-F238E27FC236}">
                <a16:creationId xmlns:a16="http://schemas.microsoft.com/office/drawing/2014/main" id="{6E54D926-7CA4-6B09-927B-04ECEC1CEAE0}"/>
              </a:ext>
            </a:extLst>
          </p:cNvPr>
          <p:cNvSpPr>
            <a:spLocks noGrp="1"/>
          </p:cNvSpPr>
          <p:nvPr>
            <p:ph type="sldNum" sz="quarter" idx="11"/>
          </p:nvPr>
        </p:nvSpPr>
        <p:spPr/>
        <p:txBody>
          <a:bodyPr/>
          <a:lstStyle>
            <a:lvl1pPr>
              <a:defRPr/>
            </a:lvl1pPr>
          </a:lstStyle>
          <a:p>
            <a:r>
              <a:rPr lang="en-US" altLang="sv-SE"/>
              <a:t>Slide </a:t>
            </a:r>
            <a:fld id="{544B1ED4-4019-2C44-AF6A-3D3BD7FEFFBF}" type="slidenum">
              <a:rPr lang="en-US" altLang="sv-SE"/>
              <a:pPr/>
              <a:t>‹#›</a:t>
            </a:fld>
            <a:endParaRPr lang="en-US" altLang="sv-SE"/>
          </a:p>
        </p:txBody>
      </p:sp>
      <p:sp>
        <p:nvSpPr>
          <p:cNvPr id="10" name="Date Placeholder 3">
            <a:extLst>
              <a:ext uri="{FF2B5EF4-FFF2-40B4-BE49-F238E27FC236}">
                <a16:creationId xmlns:a16="http://schemas.microsoft.com/office/drawing/2014/main" id="{44BB2FCA-84B3-6154-3255-3940E3383A21}"/>
              </a:ext>
            </a:extLst>
          </p:cNvPr>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268508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Half Vertical">
    <p:spTree>
      <p:nvGrpSpPr>
        <p:cNvPr id="1" name=""/>
        <p:cNvGrpSpPr/>
        <p:nvPr/>
      </p:nvGrpSpPr>
      <p:grpSpPr>
        <a:xfrm>
          <a:off x="0" y="0"/>
          <a:ext cx="0" cy="0"/>
          <a:chOff x="0" y="0"/>
          <a:chExt cx="0" cy="0"/>
        </a:xfrm>
      </p:grpSpPr>
      <p:pic>
        <p:nvPicPr>
          <p:cNvPr id="4" name="Picture 6" descr="FRIB_ppt_top.jpg">
            <a:extLst>
              <a:ext uri="{FF2B5EF4-FFF2-40B4-BE49-F238E27FC236}">
                <a16:creationId xmlns:a16="http://schemas.microsoft.com/office/drawing/2014/main" id="{8C53BB50-5D9E-98CE-07C7-DF59E6426D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1AE2515A-CD6F-23F6-9F01-9CC1AD8C747F}"/>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defRPr/>
            </a:pPr>
            <a:endParaRPr lang="sv-SE" altLang="sv-SE">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1ED80743-FCB9-D582-4991-C09E779CDFCA}"/>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sv-SE" altLang="sv-SE">
              <a:cs typeface="Arial" panose="020B0604020202020204" pitchFamily="34" charset="0"/>
            </a:endParaRPr>
          </a:p>
        </p:txBody>
      </p:sp>
      <p:pic>
        <p:nvPicPr>
          <p:cNvPr id="7" name="Picture 9" descr="FRIB_ppt_top.jpg">
            <a:extLst>
              <a:ext uri="{FF2B5EF4-FFF2-40B4-BE49-F238E27FC236}">
                <a16:creationId xmlns:a16="http://schemas.microsoft.com/office/drawing/2014/main" id="{40959DCC-FF33-4E00-6229-93CCC3FF2F3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1" y="0"/>
            <a:ext cx="8991598" cy="1003300"/>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76201" y="1067100"/>
            <a:ext cx="4423230" cy="5027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4644573" y="1071564"/>
            <a:ext cx="4423227" cy="5027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0">
            <a:extLst>
              <a:ext uri="{FF2B5EF4-FFF2-40B4-BE49-F238E27FC236}">
                <a16:creationId xmlns:a16="http://schemas.microsoft.com/office/drawing/2014/main" id="{92D21B5E-45F0-2072-EF4D-3AD74CA75982}"/>
              </a:ext>
            </a:extLst>
          </p:cNvPr>
          <p:cNvSpPr>
            <a:spLocks noGrp="1"/>
          </p:cNvSpPr>
          <p:nvPr>
            <p:ph type="ftr" sz="quarter" idx="11"/>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t>Lecture 6 | Refrigeration &amp; Liquefaction - J. G. Weisend II</a:t>
            </a:r>
            <a:endParaRPr lang="en-US" dirty="0"/>
          </a:p>
        </p:txBody>
      </p:sp>
      <p:sp>
        <p:nvSpPr>
          <p:cNvPr id="10" name="Slide Number Placeholder 4">
            <a:extLst>
              <a:ext uri="{FF2B5EF4-FFF2-40B4-BE49-F238E27FC236}">
                <a16:creationId xmlns:a16="http://schemas.microsoft.com/office/drawing/2014/main" id="{116E8C77-C212-B72D-9DBE-ED2956D146D1}"/>
              </a:ext>
            </a:extLst>
          </p:cNvPr>
          <p:cNvSpPr>
            <a:spLocks noGrp="1"/>
          </p:cNvSpPr>
          <p:nvPr>
            <p:ph type="sldNum" sz="quarter" idx="12"/>
          </p:nvPr>
        </p:nvSpPr>
        <p:spPr/>
        <p:txBody>
          <a:bodyPr/>
          <a:lstStyle>
            <a:lvl1pPr>
              <a:defRPr/>
            </a:lvl1pPr>
          </a:lstStyle>
          <a:p>
            <a:r>
              <a:rPr lang="en-US" altLang="sv-SE"/>
              <a:t>Slide </a:t>
            </a:r>
            <a:fld id="{42CE2B3A-7485-B54D-8021-BAC7C7D3D5DD}" type="slidenum">
              <a:rPr lang="en-US" altLang="sv-SE"/>
              <a:pPr/>
              <a:t>‹#›</a:t>
            </a:fld>
            <a:endParaRPr lang="en-US" altLang="sv-SE"/>
          </a:p>
        </p:txBody>
      </p:sp>
      <p:sp>
        <p:nvSpPr>
          <p:cNvPr id="11" name="Date Placeholder 3">
            <a:extLst>
              <a:ext uri="{FF2B5EF4-FFF2-40B4-BE49-F238E27FC236}">
                <a16:creationId xmlns:a16="http://schemas.microsoft.com/office/drawing/2014/main" id="{307935BC-9DB1-B64F-2755-B44F5A4159C2}"/>
              </a:ext>
            </a:extLst>
          </p:cNvPr>
          <p:cNvSpPr>
            <a:spLocks noGrp="1"/>
          </p:cNvSpPr>
          <p:nvPr>
            <p:ph type="dt" sz="half" idx="13"/>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3673843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alf Horizontal">
    <p:spTree>
      <p:nvGrpSpPr>
        <p:cNvPr id="1" name=""/>
        <p:cNvGrpSpPr/>
        <p:nvPr/>
      </p:nvGrpSpPr>
      <p:grpSpPr>
        <a:xfrm>
          <a:off x="0" y="0"/>
          <a:ext cx="0" cy="0"/>
          <a:chOff x="0" y="0"/>
          <a:chExt cx="0" cy="0"/>
        </a:xfrm>
      </p:grpSpPr>
      <p:pic>
        <p:nvPicPr>
          <p:cNvPr id="4" name="Picture 6" descr="FRIB_ppt_top.jpg">
            <a:extLst>
              <a:ext uri="{FF2B5EF4-FFF2-40B4-BE49-F238E27FC236}">
                <a16:creationId xmlns:a16="http://schemas.microsoft.com/office/drawing/2014/main" id="{98A179DD-36A3-7F0E-FEC3-89C2FDA498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641C5F5E-CB91-EAF6-F512-CD86426644C2}"/>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defRPr/>
            </a:pPr>
            <a:endParaRPr lang="sv-SE" altLang="sv-SE">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9F996E7B-A9B4-5177-9904-9DEFCF1E903C}"/>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sv-SE" altLang="sv-SE">
              <a:cs typeface="Arial" panose="020B0604020202020204" pitchFamily="34" charset="0"/>
            </a:endParaRPr>
          </a:p>
        </p:txBody>
      </p:sp>
      <p:pic>
        <p:nvPicPr>
          <p:cNvPr id="7" name="Picture 9" descr="FRIB_ppt_top.jpg">
            <a:extLst>
              <a:ext uri="{FF2B5EF4-FFF2-40B4-BE49-F238E27FC236}">
                <a16:creationId xmlns:a16="http://schemas.microsoft.com/office/drawing/2014/main" id="{88CB306E-9B23-95AB-61D9-20F9B07F99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0"/>
            <a:ext cx="8991600" cy="1003300"/>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76200" y="1067099"/>
            <a:ext cx="8991604"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76200" y="3581400"/>
            <a:ext cx="8991604"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0">
            <a:extLst>
              <a:ext uri="{FF2B5EF4-FFF2-40B4-BE49-F238E27FC236}">
                <a16:creationId xmlns:a16="http://schemas.microsoft.com/office/drawing/2014/main" id="{05CD8FA8-64F1-C534-D6B2-5BE529D31B61}"/>
              </a:ext>
            </a:extLst>
          </p:cNvPr>
          <p:cNvSpPr>
            <a:spLocks noGrp="1"/>
          </p:cNvSpPr>
          <p:nvPr>
            <p:ph type="ftr" sz="quarter" idx="11"/>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t>Lecture 6 | Refrigeration &amp; Liquefaction - J. G. Weisend II</a:t>
            </a:r>
            <a:endParaRPr lang="en-US" dirty="0"/>
          </a:p>
        </p:txBody>
      </p:sp>
      <p:sp>
        <p:nvSpPr>
          <p:cNvPr id="10" name="Slide Number Placeholder 4">
            <a:extLst>
              <a:ext uri="{FF2B5EF4-FFF2-40B4-BE49-F238E27FC236}">
                <a16:creationId xmlns:a16="http://schemas.microsoft.com/office/drawing/2014/main" id="{2EDCE2FB-BFE3-DBC7-D30C-E29958F012B9}"/>
              </a:ext>
            </a:extLst>
          </p:cNvPr>
          <p:cNvSpPr>
            <a:spLocks noGrp="1"/>
          </p:cNvSpPr>
          <p:nvPr>
            <p:ph type="sldNum" sz="quarter" idx="12"/>
          </p:nvPr>
        </p:nvSpPr>
        <p:spPr/>
        <p:txBody>
          <a:bodyPr/>
          <a:lstStyle>
            <a:lvl1pPr>
              <a:defRPr/>
            </a:lvl1pPr>
          </a:lstStyle>
          <a:p>
            <a:r>
              <a:rPr lang="en-US" altLang="sv-SE"/>
              <a:t>Slide </a:t>
            </a:r>
            <a:fld id="{2196C2C8-8266-5446-87D9-009BABDB93E8}" type="slidenum">
              <a:rPr lang="en-US" altLang="sv-SE"/>
              <a:pPr/>
              <a:t>‹#›</a:t>
            </a:fld>
            <a:endParaRPr lang="en-US" altLang="sv-SE"/>
          </a:p>
        </p:txBody>
      </p:sp>
      <p:sp>
        <p:nvSpPr>
          <p:cNvPr id="11" name="Date Placeholder 3">
            <a:extLst>
              <a:ext uri="{FF2B5EF4-FFF2-40B4-BE49-F238E27FC236}">
                <a16:creationId xmlns:a16="http://schemas.microsoft.com/office/drawing/2014/main" id="{AAA860F1-E8C3-E465-B00C-608D7A865C2E}"/>
              </a:ext>
            </a:extLst>
          </p:cNvPr>
          <p:cNvSpPr>
            <a:spLocks noGrp="1"/>
          </p:cNvSpPr>
          <p:nvPr>
            <p:ph type="dt" sz="half" idx="13"/>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30145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arters">
    <p:spTree>
      <p:nvGrpSpPr>
        <p:cNvPr id="1" name=""/>
        <p:cNvGrpSpPr/>
        <p:nvPr/>
      </p:nvGrpSpPr>
      <p:grpSpPr>
        <a:xfrm>
          <a:off x="0" y="0"/>
          <a:ext cx="0" cy="0"/>
          <a:chOff x="0" y="0"/>
          <a:chExt cx="0" cy="0"/>
        </a:xfrm>
      </p:grpSpPr>
      <p:pic>
        <p:nvPicPr>
          <p:cNvPr id="4" name="Picture 4" descr="FRIB_ppt_top.jpg">
            <a:extLst>
              <a:ext uri="{FF2B5EF4-FFF2-40B4-BE49-F238E27FC236}">
                <a16:creationId xmlns:a16="http://schemas.microsoft.com/office/drawing/2014/main" id="{383325A9-ADD1-D9B7-6045-FEEB4E9C3F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1B6EBE36-F44F-E99F-2DE0-ED8B610D7DC9}"/>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defRPr/>
            </a:pPr>
            <a:endParaRPr lang="sv-SE" altLang="sv-SE">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24AB8B4D-1792-EA58-3AE1-F3745E6969D2}"/>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sv-SE" altLang="sv-SE">
              <a:cs typeface="Arial" panose="020B0604020202020204" pitchFamily="34" charset="0"/>
            </a:endParaRPr>
          </a:p>
        </p:txBody>
      </p:sp>
      <p:pic>
        <p:nvPicPr>
          <p:cNvPr id="7" name="Picture 9" descr="FRIB_ppt_top.jpg">
            <a:extLst>
              <a:ext uri="{FF2B5EF4-FFF2-40B4-BE49-F238E27FC236}">
                <a16:creationId xmlns:a16="http://schemas.microsoft.com/office/drawing/2014/main" id="{BD4D858C-3DD6-740D-4175-DBE9E35AA80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1" y="0"/>
            <a:ext cx="8991598" cy="1003300"/>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76201" y="1067099"/>
            <a:ext cx="4419600"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1"/>
          </p:nvPr>
        </p:nvSpPr>
        <p:spPr>
          <a:xfrm>
            <a:off x="4625525" y="1067099"/>
            <a:ext cx="4442275"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76201" y="3581400"/>
            <a:ext cx="4419599"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3"/>
          </p:nvPr>
        </p:nvSpPr>
        <p:spPr>
          <a:xfrm>
            <a:off x="4625525" y="3581400"/>
            <a:ext cx="4442275"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0">
            <a:extLst>
              <a:ext uri="{FF2B5EF4-FFF2-40B4-BE49-F238E27FC236}">
                <a16:creationId xmlns:a16="http://schemas.microsoft.com/office/drawing/2014/main" id="{C09F1692-EBDB-F4B7-D7DE-BE7678441C31}"/>
              </a:ext>
            </a:extLst>
          </p:cNvPr>
          <p:cNvSpPr>
            <a:spLocks noGrp="1"/>
          </p:cNvSpPr>
          <p:nvPr>
            <p:ph type="ftr" sz="quarter" idx="14"/>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t>Lecture 6 | Refrigeration &amp; Liquefaction - J. G. Weisend II</a:t>
            </a:r>
            <a:endParaRPr lang="en-US" dirty="0"/>
          </a:p>
        </p:txBody>
      </p:sp>
      <p:sp>
        <p:nvSpPr>
          <p:cNvPr id="9" name="Slide Number Placeholder 4">
            <a:extLst>
              <a:ext uri="{FF2B5EF4-FFF2-40B4-BE49-F238E27FC236}">
                <a16:creationId xmlns:a16="http://schemas.microsoft.com/office/drawing/2014/main" id="{13FF5D24-9324-4910-0505-52B30D2081D7}"/>
              </a:ext>
            </a:extLst>
          </p:cNvPr>
          <p:cNvSpPr>
            <a:spLocks noGrp="1"/>
          </p:cNvSpPr>
          <p:nvPr>
            <p:ph type="sldNum" sz="quarter" idx="15"/>
          </p:nvPr>
        </p:nvSpPr>
        <p:spPr/>
        <p:txBody>
          <a:bodyPr/>
          <a:lstStyle>
            <a:lvl1pPr>
              <a:defRPr/>
            </a:lvl1pPr>
          </a:lstStyle>
          <a:p>
            <a:r>
              <a:rPr lang="en-US" altLang="sv-SE"/>
              <a:t>Slide </a:t>
            </a:r>
            <a:fld id="{7966140F-30FA-0841-BD65-3D22AB9652BC}" type="slidenum">
              <a:rPr lang="en-US" altLang="sv-SE"/>
              <a:pPr/>
              <a:t>‹#›</a:t>
            </a:fld>
            <a:endParaRPr lang="en-US" altLang="sv-SE"/>
          </a:p>
        </p:txBody>
      </p:sp>
      <p:sp>
        <p:nvSpPr>
          <p:cNvPr id="10" name="Date Placeholder 3">
            <a:extLst>
              <a:ext uri="{FF2B5EF4-FFF2-40B4-BE49-F238E27FC236}">
                <a16:creationId xmlns:a16="http://schemas.microsoft.com/office/drawing/2014/main" id="{F450EFED-D2C2-9BAA-676A-991E97268065}"/>
              </a:ext>
            </a:extLst>
          </p:cNvPr>
          <p:cNvSpPr>
            <a:spLocks noGrp="1"/>
          </p:cNvSpPr>
          <p:nvPr>
            <p:ph type="dt" sz="half" idx="16"/>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243846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5" descr="FRIB_ppt_top.jpg">
            <a:extLst>
              <a:ext uri="{FF2B5EF4-FFF2-40B4-BE49-F238E27FC236}">
                <a16:creationId xmlns:a16="http://schemas.microsoft.com/office/drawing/2014/main" id="{C9EFAECF-70B7-25FF-48B4-16BB81A284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a:extLst>
              <a:ext uri="{FF2B5EF4-FFF2-40B4-BE49-F238E27FC236}">
                <a16:creationId xmlns:a16="http://schemas.microsoft.com/office/drawing/2014/main" id="{A9C377B4-7F8B-7305-DC84-5C61BEB5E261}"/>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defRPr/>
            </a:pPr>
            <a:endParaRPr lang="sv-SE" altLang="sv-SE">
              <a:latin typeface="Helvetica" pitchFamily="2" charset="0"/>
              <a:cs typeface="Arial" panose="020B0604020202020204" pitchFamily="34" charset="0"/>
            </a:endParaRPr>
          </a:p>
        </p:txBody>
      </p:sp>
      <p:sp>
        <p:nvSpPr>
          <p:cNvPr id="5" name="Rectangle 7">
            <a:extLst>
              <a:ext uri="{FF2B5EF4-FFF2-40B4-BE49-F238E27FC236}">
                <a16:creationId xmlns:a16="http://schemas.microsoft.com/office/drawing/2014/main" id="{0B95308D-1663-E811-4537-DB3418550BF8}"/>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sv-SE" altLang="sv-SE">
              <a:cs typeface="Arial" panose="020B0604020202020204" pitchFamily="34" charset="0"/>
            </a:endParaRPr>
          </a:p>
        </p:txBody>
      </p:sp>
      <p:pic>
        <p:nvPicPr>
          <p:cNvPr id="6" name="Picture 9" descr="FRIB_ppt_top.jpg">
            <a:extLst>
              <a:ext uri="{FF2B5EF4-FFF2-40B4-BE49-F238E27FC236}">
                <a16:creationId xmlns:a16="http://schemas.microsoft.com/office/drawing/2014/main" id="{B03FED3F-3798-AD9D-0E37-72FA918F5E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0"/>
            <a:ext cx="8991600" cy="1003300"/>
          </a:xfrm>
        </p:spPr>
        <p:txBody>
          <a:bodyPr anchor="ctr"/>
          <a:lstStyle/>
          <a:p>
            <a:r>
              <a:rPr lang="en-US"/>
              <a:t>Click to edit Master title style</a:t>
            </a:r>
            <a:endParaRPr lang="en-US" dirty="0"/>
          </a:p>
        </p:txBody>
      </p:sp>
      <p:sp>
        <p:nvSpPr>
          <p:cNvPr id="7" name="Footer Placeholder 10">
            <a:extLst>
              <a:ext uri="{FF2B5EF4-FFF2-40B4-BE49-F238E27FC236}">
                <a16:creationId xmlns:a16="http://schemas.microsoft.com/office/drawing/2014/main" id="{D18B1252-96F2-F156-FF28-0E8091388F89}"/>
              </a:ext>
            </a:extLst>
          </p:cNvPr>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t>Lecture 6 | Refrigeration &amp; Liquefaction - J. G. Weisend II</a:t>
            </a:r>
            <a:endParaRPr lang="en-US" dirty="0"/>
          </a:p>
        </p:txBody>
      </p:sp>
      <p:sp>
        <p:nvSpPr>
          <p:cNvPr id="8" name="Slide Number Placeholder 4">
            <a:extLst>
              <a:ext uri="{FF2B5EF4-FFF2-40B4-BE49-F238E27FC236}">
                <a16:creationId xmlns:a16="http://schemas.microsoft.com/office/drawing/2014/main" id="{79EB5363-E9EE-209D-5C89-78A1D1589500}"/>
              </a:ext>
            </a:extLst>
          </p:cNvPr>
          <p:cNvSpPr>
            <a:spLocks noGrp="1"/>
          </p:cNvSpPr>
          <p:nvPr>
            <p:ph type="sldNum" sz="quarter" idx="11"/>
          </p:nvPr>
        </p:nvSpPr>
        <p:spPr/>
        <p:txBody>
          <a:bodyPr/>
          <a:lstStyle>
            <a:lvl1pPr>
              <a:defRPr/>
            </a:lvl1pPr>
          </a:lstStyle>
          <a:p>
            <a:r>
              <a:rPr lang="en-US" altLang="sv-SE"/>
              <a:t>Slide </a:t>
            </a:r>
            <a:fld id="{798BAB4F-9F2A-1745-84FF-4B7F3CCA6E46}" type="slidenum">
              <a:rPr lang="en-US" altLang="sv-SE"/>
              <a:pPr/>
              <a:t>‹#›</a:t>
            </a:fld>
            <a:endParaRPr lang="en-US" altLang="sv-SE"/>
          </a:p>
        </p:txBody>
      </p:sp>
      <p:sp>
        <p:nvSpPr>
          <p:cNvPr id="9" name="Date Placeholder 3">
            <a:extLst>
              <a:ext uri="{FF2B5EF4-FFF2-40B4-BE49-F238E27FC236}">
                <a16:creationId xmlns:a16="http://schemas.microsoft.com/office/drawing/2014/main" id="{893104D5-C508-9D85-D007-9F708147F3CD}"/>
              </a:ext>
            </a:extLst>
          </p:cNvPr>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952191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 clean bottom">
    <p:spTree>
      <p:nvGrpSpPr>
        <p:cNvPr id="1" name=""/>
        <p:cNvGrpSpPr/>
        <p:nvPr/>
      </p:nvGrpSpPr>
      <p:grpSpPr>
        <a:xfrm>
          <a:off x="0" y="0"/>
          <a:ext cx="0" cy="0"/>
          <a:chOff x="0" y="0"/>
          <a:chExt cx="0" cy="0"/>
        </a:xfrm>
      </p:grpSpPr>
      <p:pic>
        <p:nvPicPr>
          <p:cNvPr id="4" name="Picture 4" descr="FRIB_ppt_top.jpg">
            <a:extLst>
              <a:ext uri="{FF2B5EF4-FFF2-40B4-BE49-F238E27FC236}">
                <a16:creationId xmlns:a16="http://schemas.microsoft.com/office/drawing/2014/main" id="{573C2A3B-A391-73DB-2C1E-50B48C7D7D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D7A000F4-E902-069D-E211-803473FBB286}"/>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defRPr/>
            </a:pPr>
            <a:endParaRPr lang="sv-SE" altLang="sv-SE">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1E2AEC3E-2F7B-B791-3299-1FD1A44CDC96}"/>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sv-SE" altLang="sv-SE">
              <a:cs typeface="Arial" panose="020B0604020202020204" pitchFamily="34" charset="0"/>
            </a:endParaRPr>
          </a:p>
        </p:txBody>
      </p:sp>
      <p:sp>
        <p:nvSpPr>
          <p:cNvPr id="2" name="Title 1"/>
          <p:cNvSpPr>
            <a:spLocks noGrp="1"/>
          </p:cNvSpPr>
          <p:nvPr>
            <p:ph type="title"/>
          </p:nvPr>
        </p:nvSpPr>
        <p:spPr>
          <a:xfrm>
            <a:off x="76200" y="0"/>
            <a:ext cx="8991600" cy="1003300"/>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76200" y="1067099"/>
            <a:ext cx="8991604" cy="5009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0">
            <a:extLst>
              <a:ext uri="{FF2B5EF4-FFF2-40B4-BE49-F238E27FC236}">
                <a16:creationId xmlns:a16="http://schemas.microsoft.com/office/drawing/2014/main" id="{AC833937-99EF-D5E4-CEA5-CB0BBB7EB875}"/>
              </a:ext>
            </a:extLst>
          </p:cNvPr>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t>Lecture 6 | Refrigeration &amp; Liquefaction - J. G. Weisend II</a:t>
            </a:r>
            <a:endParaRPr lang="en-US" dirty="0"/>
          </a:p>
        </p:txBody>
      </p:sp>
      <p:sp>
        <p:nvSpPr>
          <p:cNvPr id="8" name="Slide Number Placeholder 4">
            <a:extLst>
              <a:ext uri="{FF2B5EF4-FFF2-40B4-BE49-F238E27FC236}">
                <a16:creationId xmlns:a16="http://schemas.microsoft.com/office/drawing/2014/main" id="{BA0D667B-EAEC-6B90-D59A-B4CB8420A90C}"/>
              </a:ext>
            </a:extLst>
          </p:cNvPr>
          <p:cNvSpPr>
            <a:spLocks noGrp="1"/>
          </p:cNvSpPr>
          <p:nvPr>
            <p:ph type="sldNum" sz="quarter" idx="11"/>
          </p:nvPr>
        </p:nvSpPr>
        <p:spPr/>
        <p:txBody>
          <a:bodyPr/>
          <a:lstStyle>
            <a:lvl1pPr>
              <a:defRPr/>
            </a:lvl1pPr>
          </a:lstStyle>
          <a:p>
            <a:r>
              <a:rPr lang="en-US" altLang="sv-SE"/>
              <a:t>Slide </a:t>
            </a:r>
            <a:fld id="{B4DC52E2-F29B-C842-8845-6AC95AE3F31B}" type="slidenum">
              <a:rPr lang="en-US" altLang="sv-SE"/>
              <a:pPr/>
              <a:t>‹#›</a:t>
            </a:fld>
            <a:endParaRPr lang="en-US" altLang="sv-SE"/>
          </a:p>
        </p:txBody>
      </p:sp>
      <p:sp>
        <p:nvSpPr>
          <p:cNvPr id="9" name="Date Placeholder 3">
            <a:extLst>
              <a:ext uri="{FF2B5EF4-FFF2-40B4-BE49-F238E27FC236}">
                <a16:creationId xmlns:a16="http://schemas.microsoft.com/office/drawing/2014/main" id="{58FFFF7D-4610-1CFE-A398-B66EDAF1F3D7}"/>
              </a:ext>
            </a:extLst>
          </p:cNvPr>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1803540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FD24A8C3-3250-C85E-3DA0-F64377787A35}"/>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defRPr/>
            </a:pPr>
            <a:endParaRPr lang="sv-SE" altLang="sv-SE">
              <a:latin typeface="Helvetica" pitchFamily="2" charset="0"/>
              <a:cs typeface="Arial" panose="020B0604020202020204" pitchFamily="34" charset="0"/>
            </a:endParaRPr>
          </a:p>
        </p:txBody>
      </p:sp>
      <p:sp>
        <p:nvSpPr>
          <p:cNvPr id="3" name="Rectangle 2">
            <a:extLst>
              <a:ext uri="{FF2B5EF4-FFF2-40B4-BE49-F238E27FC236}">
                <a16:creationId xmlns:a16="http://schemas.microsoft.com/office/drawing/2014/main" id="{2A843D77-5DC6-D71C-5092-3A1E67864F6F}"/>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sv-SE" altLang="sv-SE">
              <a:cs typeface="Arial" panose="020B0604020202020204" pitchFamily="34" charset="0"/>
            </a:endParaRPr>
          </a:p>
        </p:txBody>
      </p:sp>
      <p:sp>
        <p:nvSpPr>
          <p:cNvPr id="4" name="Footer Placeholder 10">
            <a:extLst>
              <a:ext uri="{FF2B5EF4-FFF2-40B4-BE49-F238E27FC236}">
                <a16:creationId xmlns:a16="http://schemas.microsoft.com/office/drawing/2014/main" id="{E26770FC-7B73-9368-7EAB-4876A57D70E1}"/>
              </a:ext>
            </a:extLst>
          </p:cNvPr>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t>Lecture 6 | Refrigeration &amp; Liquefaction - J. G. Weisend II</a:t>
            </a:r>
            <a:endParaRPr lang="en-US" dirty="0"/>
          </a:p>
        </p:txBody>
      </p:sp>
      <p:sp>
        <p:nvSpPr>
          <p:cNvPr id="5" name="Slide Number Placeholder 4">
            <a:extLst>
              <a:ext uri="{FF2B5EF4-FFF2-40B4-BE49-F238E27FC236}">
                <a16:creationId xmlns:a16="http://schemas.microsoft.com/office/drawing/2014/main" id="{800B24AD-11E0-8EAA-55C4-A57E81425CD1}"/>
              </a:ext>
            </a:extLst>
          </p:cNvPr>
          <p:cNvSpPr>
            <a:spLocks noGrp="1"/>
          </p:cNvSpPr>
          <p:nvPr>
            <p:ph type="sldNum" sz="quarter" idx="11"/>
          </p:nvPr>
        </p:nvSpPr>
        <p:spPr/>
        <p:txBody>
          <a:bodyPr/>
          <a:lstStyle>
            <a:lvl1pPr>
              <a:defRPr/>
            </a:lvl1pPr>
          </a:lstStyle>
          <a:p>
            <a:r>
              <a:rPr lang="en-US" altLang="sv-SE"/>
              <a:t>Slide </a:t>
            </a:r>
            <a:fld id="{249449C4-C847-8843-96F3-4D16975B8F42}" type="slidenum">
              <a:rPr lang="en-US" altLang="sv-SE"/>
              <a:pPr/>
              <a:t>‹#›</a:t>
            </a:fld>
            <a:endParaRPr lang="en-US" altLang="sv-SE"/>
          </a:p>
        </p:txBody>
      </p:sp>
      <p:sp>
        <p:nvSpPr>
          <p:cNvPr id="6" name="Date Placeholder 3">
            <a:extLst>
              <a:ext uri="{FF2B5EF4-FFF2-40B4-BE49-F238E27FC236}">
                <a16:creationId xmlns:a16="http://schemas.microsoft.com/office/drawing/2014/main" id="{A2BAB0E5-7DA0-2861-0773-2B7A6F43C28B}"/>
              </a:ext>
            </a:extLst>
          </p:cNvPr>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355358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pic>
        <p:nvPicPr>
          <p:cNvPr id="4" name="Bildobjekt 7" descr="ESS-vit-logga.png">
            <a:extLst>
              <a:ext uri="{FF2B5EF4-FFF2-40B4-BE49-F238E27FC236}">
                <a16:creationId xmlns:a16="http://schemas.microsoft.com/office/drawing/2014/main" id="{53FE33FF-0784-459F-F46B-384E54C3E9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8850" y="260350"/>
            <a:ext cx="16557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sv-SE"/>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Click to edit Master subtitle style</a:t>
            </a:r>
          </a:p>
        </p:txBody>
      </p:sp>
      <p:sp>
        <p:nvSpPr>
          <p:cNvPr id="5" name="Date Placeholder 3">
            <a:extLst>
              <a:ext uri="{FF2B5EF4-FFF2-40B4-BE49-F238E27FC236}">
                <a16:creationId xmlns:a16="http://schemas.microsoft.com/office/drawing/2014/main" id="{56D89903-C1BB-DACA-AB83-46EC7FD86A24}"/>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Winter 2025</a:t>
            </a:r>
            <a:endParaRPr lang="sv-SE" dirty="0"/>
          </a:p>
        </p:txBody>
      </p:sp>
      <p:sp>
        <p:nvSpPr>
          <p:cNvPr id="6" name="Footer Placeholder 4">
            <a:extLst>
              <a:ext uri="{FF2B5EF4-FFF2-40B4-BE49-F238E27FC236}">
                <a16:creationId xmlns:a16="http://schemas.microsoft.com/office/drawing/2014/main" id="{DEAAA474-FDFA-96EE-81B6-E154FD49C573}"/>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Lecture 6 | Refrigeration &amp; Liquefaction - J. G. Weisend II</a:t>
            </a:r>
            <a:endParaRPr lang="sv-SE" dirty="0"/>
          </a:p>
        </p:txBody>
      </p:sp>
      <p:sp>
        <p:nvSpPr>
          <p:cNvPr id="7" name="Slide Number Placeholder 5">
            <a:extLst>
              <a:ext uri="{FF2B5EF4-FFF2-40B4-BE49-F238E27FC236}">
                <a16:creationId xmlns:a16="http://schemas.microsoft.com/office/drawing/2014/main" id="{BFCB66F4-E157-6D84-C831-E28CD169B5BD}"/>
              </a:ext>
            </a:extLst>
          </p:cNvPr>
          <p:cNvSpPr>
            <a:spLocks noGrp="1"/>
          </p:cNvSpPr>
          <p:nvPr>
            <p:ph type="sldNum" sz="quarter" idx="12"/>
          </p:nvPr>
        </p:nvSpPr>
        <p:spPr/>
        <p:txBody>
          <a:bodyPr/>
          <a:lstStyle>
            <a:lvl1pPr>
              <a:defRPr/>
            </a:lvl1pPr>
          </a:lstStyle>
          <a:p>
            <a:fld id="{022BA5EE-5C09-7245-8B83-7501CF31B477}" type="slidenum">
              <a:rPr lang="sv-SE" altLang="sv-SE"/>
              <a:pPr/>
              <a:t>‹#›</a:t>
            </a:fld>
            <a:endParaRPr lang="sv-SE" altLang="sv-SE"/>
          </a:p>
        </p:txBody>
      </p:sp>
    </p:spTree>
    <p:extLst>
      <p:ext uri="{BB962C8B-B14F-4D97-AF65-F5344CB8AC3E}">
        <p14:creationId xmlns:p14="http://schemas.microsoft.com/office/powerpoint/2010/main" val="62407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DA2E6E4-4381-11EA-78F1-56231D063D28}"/>
              </a:ext>
            </a:extLst>
          </p:cNvPr>
          <p:cNvSpPr>
            <a:spLocks noGrp="1" noChangeArrowheads="1"/>
          </p:cNvSpPr>
          <p:nvPr>
            <p:ph type="title"/>
          </p:nvPr>
        </p:nvSpPr>
        <p:spPr bwMode="auto">
          <a:xfrm>
            <a:off x="76200" y="76200"/>
            <a:ext cx="8991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6091" tIns="22437" rIns="56091" bIns="22437" numCol="1" anchor="t" anchorCtr="0" compatLnSpc="1">
            <a:prstTxWarp prst="textNoShape">
              <a:avLst/>
            </a:prstTxWarp>
            <a:spAutoFit/>
          </a:bodyPr>
          <a:lstStyle/>
          <a:p>
            <a:pPr lvl="0"/>
            <a:r>
              <a:rPr lang="en-US" altLang="sv-SE"/>
              <a:t>Click to edit Master title style</a:t>
            </a:r>
          </a:p>
        </p:txBody>
      </p:sp>
      <p:sp>
        <p:nvSpPr>
          <p:cNvPr id="1027" name="Rectangle 6">
            <a:extLst>
              <a:ext uri="{FF2B5EF4-FFF2-40B4-BE49-F238E27FC236}">
                <a16:creationId xmlns:a16="http://schemas.microsoft.com/office/drawing/2014/main" id="{052279EA-02A4-6D80-DE53-A5ACC5175EBE}"/>
              </a:ext>
            </a:extLst>
          </p:cNvPr>
          <p:cNvSpPr>
            <a:spLocks noGrp="1" noChangeArrowheads="1"/>
          </p:cNvSpPr>
          <p:nvPr>
            <p:ph type="body" idx="1"/>
          </p:nvPr>
        </p:nvSpPr>
        <p:spPr bwMode="auto">
          <a:xfrm>
            <a:off x="76200" y="1066800"/>
            <a:ext cx="89916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v-SE"/>
              <a:t>Click to edit Master text styles</a:t>
            </a:r>
          </a:p>
          <a:p>
            <a:pPr lvl="1"/>
            <a:r>
              <a:rPr lang="en-US" altLang="sv-SE"/>
              <a:t>Second level</a:t>
            </a:r>
          </a:p>
          <a:p>
            <a:pPr lvl="2"/>
            <a:r>
              <a:rPr lang="en-US" altLang="sv-SE"/>
              <a:t>Third level</a:t>
            </a:r>
          </a:p>
          <a:p>
            <a:pPr lvl="3"/>
            <a:r>
              <a:rPr lang="en-US" altLang="sv-SE"/>
              <a:t>Fourth level</a:t>
            </a:r>
          </a:p>
          <a:p>
            <a:pPr lvl="4"/>
            <a:r>
              <a:rPr lang="en-US" altLang="sv-SE"/>
              <a:t>Fifth level</a:t>
            </a:r>
          </a:p>
        </p:txBody>
      </p:sp>
      <p:sp>
        <p:nvSpPr>
          <p:cNvPr id="20" name="Footer Placeholder 10">
            <a:extLst>
              <a:ext uri="{FF2B5EF4-FFF2-40B4-BE49-F238E27FC236}">
                <a16:creationId xmlns:a16="http://schemas.microsoft.com/office/drawing/2014/main" id="{77A7E835-AE11-BE41-8B79-92C4AF7B0B84}"/>
              </a:ext>
            </a:extLst>
          </p:cNvPr>
          <p:cNvSpPr>
            <a:spLocks noGrp="1"/>
          </p:cNvSpPr>
          <p:nvPr>
            <p:ph type="ftr" sz="quarter" idx="3"/>
          </p:nvPr>
        </p:nvSpPr>
        <p:spPr>
          <a:xfrm>
            <a:off x="3810000" y="6324600"/>
            <a:ext cx="5181600" cy="196850"/>
          </a:xfrm>
          <a:prstGeom prst="rect">
            <a:avLst/>
          </a:prstGeom>
        </p:spPr>
        <p:txBody>
          <a:bodyPr lIns="0" tIns="0" rIns="0" bIns="0" anchor="ct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t>Lecture 6 | Refrigeration &amp; Liquefaction - J. G. Weisend II</a:t>
            </a:r>
            <a:endParaRPr lang="en-US" dirty="0"/>
          </a:p>
        </p:txBody>
      </p:sp>
      <p:sp>
        <p:nvSpPr>
          <p:cNvPr id="21" name="Slide Number Placeholder 4">
            <a:extLst>
              <a:ext uri="{FF2B5EF4-FFF2-40B4-BE49-F238E27FC236}">
                <a16:creationId xmlns:a16="http://schemas.microsoft.com/office/drawing/2014/main" id="{5EF29815-319D-7846-8F92-4E403FB1ED3D}"/>
              </a:ext>
            </a:extLst>
          </p:cNvPr>
          <p:cNvSpPr>
            <a:spLocks noGrp="1"/>
          </p:cNvSpPr>
          <p:nvPr>
            <p:ph type="sldNum" sz="quarter" idx="4"/>
          </p:nvPr>
        </p:nvSpPr>
        <p:spPr>
          <a:xfrm>
            <a:off x="8229600" y="6553200"/>
            <a:ext cx="762000" cy="196850"/>
          </a:xfrm>
          <a:prstGeom prst="rect">
            <a:avLst/>
          </a:prstGeom>
        </p:spPr>
        <p:txBody>
          <a:bodyPr vert="horz" wrap="square" lIns="0" tIns="0" rIns="0" bIns="0" numCol="1" anchor="ctr" anchorCtr="0" compatLnSpc="1">
            <a:prstTxWarp prst="textNoShape">
              <a:avLst/>
            </a:prstTxWarp>
          </a:bodyPr>
          <a:lstStyle>
            <a:lvl1pPr algn="r">
              <a:lnSpc>
                <a:spcPct val="90000"/>
              </a:lnSpc>
              <a:defRPr sz="1000">
                <a:solidFill>
                  <a:srgbClr val="064308"/>
                </a:solidFill>
                <a:cs typeface="Arial" panose="020B0604020202020204" pitchFamily="34" charset="0"/>
              </a:defRPr>
            </a:lvl1pPr>
          </a:lstStyle>
          <a:p>
            <a:r>
              <a:rPr lang="en-US" altLang="sv-SE"/>
              <a:t>Slide </a:t>
            </a:r>
            <a:fld id="{678F7261-DCF0-0D49-AE8E-FF0A1B9BFA61}" type="slidenum">
              <a:rPr lang="en-US" altLang="sv-SE"/>
              <a:pPr/>
              <a:t>‹#›</a:t>
            </a:fld>
            <a:endParaRPr lang="en-US" altLang="sv-SE"/>
          </a:p>
        </p:txBody>
      </p:sp>
      <p:sp>
        <p:nvSpPr>
          <p:cNvPr id="22" name="Date Placeholder 3">
            <a:extLst>
              <a:ext uri="{FF2B5EF4-FFF2-40B4-BE49-F238E27FC236}">
                <a16:creationId xmlns:a16="http://schemas.microsoft.com/office/drawing/2014/main" id="{872426CB-F335-4348-9790-23E5F3237D2D}"/>
              </a:ext>
            </a:extLst>
          </p:cNvPr>
          <p:cNvSpPr>
            <a:spLocks noGrp="1"/>
          </p:cNvSpPr>
          <p:nvPr>
            <p:ph type="dt" sz="half" idx="2"/>
          </p:nvPr>
        </p:nvSpPr>
        <p:spPr>
          <a:xfrm>
            <a:off x="3810000" y="6553200"/>
            <a:ext cx="4343400" cy="196850"/>
          </a:xfrm>
          <a:prstGeom prst="rect">
            <a:avLst/>
          </a:prstGeom>
        </p:spPr>
        <p:txBody>
          <a:bodyPr lIns="0" tIns="0" rIns="0" bIns="0" anchor="ct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Lst>
  <p:hf hdr="0"/>
  <p:txStyles>
    <p:titleStyle>
      <a:lvl1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7159"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4318"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1477"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8637"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p:titleStyle>
    <p:bodyStyle>
      <a:lvl1pPr marL="182563" indent="-182563" algn="l" defTabSz="806450" rtl="0" eaLnBrk="0" fontAlgn="base" hangingPunct="0">
        <a:lnSpc>
          <a:spcPct val="90000"/>
        </a:lnSpc>
        <a:spcBef>
          <a:spcPts val="1200"/>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5125" indent="-153988" algn="l" defTabSz="806450" rtl="0" eaLnBrk="0" fontAlgn="base" hangingPunct="0">
        <a:lnSpc>
          <a:spcPct val="90000"/>
        </a:lnSpc>
        <a:spcBef>
          <a:spcPts val="200"/>
        </a:spcBef>
        <a:spcAft>
          <a:spcPct val="0"/>
        </a:spcAft>
        <a:buSzPct val="100000"/>
        <a:buFont typeface="Arial" panose="020B0604020202020204" pitchFamily="34" charset="0"/>
        <a:buChar char="•"/>
        <a:defRPr sz="2000">
          <a:solidFill>
            <a:schemeClr val="tx1"/>
          </a:solidFill>
          <a:latin typeface="Arial" charset="0"/>
          <a:ea typeface="ＭＳ Ｐゴシック" charset="-128"/>
          <a:cs typeface="ＭＳ Ｐゴシック"/>
        </a:defRPr>
      </a:lvl2pPr>
      <a:lvl3pPr marL="593725" indent="-163513" algn="l" defTabSz="806450" rtl="0" eaLnBrk="0" fontAlgn="base" hangingPunct="0">
        <a:lnSpc>
          <a:spcPct val="90000"/>
        </a:lnSpc>
        <a:spcBef>
          <a:spcPts val="200"/>
        </a:spcBef>
        <a:spcAft>
          <a:spcPct val="0"/>
        </a:spcAft>
        <a:buSzPct val="100000"/>
        <a:buFont typeface="Lucida Grande" panose="020B0600040502020204" pitchFamily="34" charset="0"/>
        <a:buChar char="»"/>
        <a:defRPr>
          <a:solidFill>
            <a:schemeClr val="tx1"/>
          </a:solidFill>
          <a:latin typeface="Arial" charset="0"/>
          <a:ea typeface="ヒラギノ角ゴ Pro W3" pitchFamily="-111" charset="-128"/>
          <a:cs typeface="ヒラギノ角ゴ Pro W3" pitchFamily="-111" charset="-128"/>
        </a:defRPr>
      </a:lvl3pPr>
      <a:lvl4pPr marL="730250" indent="-136525" algn="l" defTabSz="806450" rtl="0" eaLnBrk="0" fontAlgn="base" hangingPunct="0">
        <a:lnSpc>
          <a:spcPct val="90000"/>
        </a:lnSpc>
        <a:spcBef>
          <a:spcPts val="200"/>
        </a:spcBef>
        <a:spcAft>
          <a:spcPct val="0"/>
        </a:spcAft>
        <a:buClr>
          <a:srgbClr val="999999"/>
        </a:buClr>
        <a:buSzPct val="100000"/>
        <a:buFont typeface="Arial" panose="020B0604020202020204" pitchFamily="34" charset="0"/>
        <a:buChar char="•"/>
        <a:defRPr sz="1600">
          <a:solidFill>
            <a:schemeClr val="tx1"/>
          </a:solidFill>
          <a:latin typeface="Helvetica" charset="0"/>
          <a:ea typeface="ヒラギノ角ゴ Pro W3" pitchFamily="-111" charset="-128"/>
          <a:cs typeface="ヒラギノ角ゴ Pro W3"/>
        </a:defRPr>
      </a:lvl4pPr>
      <a:lvl5pPr marL="1004888" indent="-182563" algn="l" defTabSz="806450" rtl="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charset="0"/>
          <a:ea typeface="ヒラギノ角ゴ Pro W3" pitchFamily="-111" charset="-128"/>
          <a:cs typeface="ヒラギノ角ゴ Pro W3"/>
        </a:defRPr>
      </a:lvl5pPr>
      <a:lvl6pPr marL="2223889"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1050"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8209"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5368"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A6EFEFAC-69AA-8B4D-6E56-B2120C133E73}"/>
              </a:ext>
            </a:extLst>
          </p:cNvPr>
          <p:cNvSpPr>
            <a:spLocks noGrp="1"/>
          </p:cNvSpPr>
          <p:nvPr>
            <p:ph type="title"/>
          </p:nvPr>
        </p:nvSpPr>
        <p:spPr bwMode="auto">
          <a:xfrm>
            <a:off x="457200" y="274638"/>
            <a:ext cx="71389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Click to edit Master title style</a:t>
            </a:r>
          </a:p>
        </p:txBody>
      </p:sp>
      <p:sp>
        <p:nvSpPr>
          <p:cNvPr id="10243" name="Text Placeholder 2">
            <a:extLst>
              <a:ext uri="{FF2B5EF4-FFF2-40B4-BE49-F238E27FC236}">
                <a16:creationId xmlns:a16="http://schemas.microsoft.com/office/drawing/2014/main" id="{443CE1EC-D22F-A121-CFD1-FA22ACD7EFB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v-SE"/>
              <a:t>Click to edit Master text styles</a:t>
            </a:r>
          </a:p>
          <a:p>
            <a:pPr lvl="1"/>
            <a:r>
              <a:rPr lang="en-US" altLang="sv-SE"/>
              <a:t>Second level</a:t>
            </a:r>
          </a:p>
          <a:p>
            <a:pPr lvl="2"/>
            <a:r>
              <a:rPr lang="en-US" altLang="sv-SE"/>
              <a:t>Third level</a:t>
            </a:r>
          </a:p>
          <a:p>
            <a:pPr lvl="3"/>
            <a:r>
              <a:rPr lang="en-US" altLang="sv-SE"/>
              <a:t>Fourth level</a:t>
            </a:r>
          </a:p>
        </p:txBody>
      </p:sp>
      <p:sp>
        <p:nvSpPr>
          <p:cNvPr id="4" name="Date Placeholder 3">
            <a:extLst>
              <a:ext uri="{FF2B5EF4-FFF2-40B4-BE49-F238E27FC236}">
                <a16:creationId xmlns:a16="http://schemas.microsoft.com/office/drawing/2014/main" id="{A21CFB83-13EF-8F4C-8386-2D047A32D64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r>
              <a:rPr lang="sv-SE"/>
              <a:t>Winter 2025</a:t>
            </a:r>
            <a:endParaRPr lang="sv-SE" dirty="0"/>
          </a:p>
        </p:txBody>
      </p:sp>
      <p:sp>
        <p:nvSpPr>
          <p:cNvPr id="5" name="Footer Placeholder 4">
            <a:extLst>
              <a:ext uri="{FF2B5EF4-FFF2-40B4-BE49-F238E27FC236}">
                <a16:creationId xmlns:a16="http://schemas.microsoft.com/office/drawing/2014/main" id="{F2E9775E-7EBB-1C40-9253-7C38AF3E9C4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r>
              <a:rPr lang="sv-SE"/>
              <a:t>Lecture 6 | Refrigeration &amp; Liquefaction - J. G. Weisend II</a:t>
            </a:r>
            <a:endParaRPr lang="sv-SE" dirty="0"/>
          </a:p>
        </p:txBody>
      </p:sp>
      <p:sp>
        <p:nvSpPr>
          <p:cNvPr id="6" name="Slide Number Placeholder 5">
            <a:extLst>
              <a:ext uri="{FF2B5EF4-FFF2-40B4-BE49-F238E27FC236}">
                <a16:creationId xmlns:a16="http://schemas.microsoft.com/office/drawing/2014/main" id="{AF12509D-2678-3545-A25A-EF397055CB3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DD87D745-D76C-3E49-8668-D49A6136F1DA}" type="slidenum">
              <a:rPr lang="sv-SE" altLang="sv-SE"/>
              <a:pPr/>
              <a:t>‹#›</a:t>
            </a:fld>
            <a:endParaRPr lang="sv-SE" altLang="sv-SE"/>
          </a:p>
        </p:txBody>
      </p:sp>
    </p:spTree>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Lst>
  <p:hf hdr="0"/>
  <p:txStyles>
    <p:titleStyle>
      <a:lvl1pPr algn="l" rtl="0" eaLnBrk="0" fontAlgn="base" hangingPunct="0">
        <a:spcBef>
          <a:spcPct val="0"/>
        </a:spcBef>
        <a:spcAft>
          <a:spcPct val="0"/>
        </a:spcAft>
        <a:defRPr sz="3200" kern="12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3200">
          <a:solidFill>
            <a:schemeClr val="bg1"/>
          </a:solidFill>
          <a:latin typeface="Calibri" charset="0"/>
          <a:ea typeface="ＭＳ Ｐゴシック" charset="0"/>
          <a:cs typeface="ＭＳ Ｐゴシック" charset="0"/>
        </a:defRPr>
      </a:lvl2pPr>
      <a:lvl3pPr algn="l" rtl="0" eaLnBrk="0" fontAlgn="base" hangingPunct="0">
        <a:spcBef>
          <a:spcPct val="0"/>
        </a:spcBef>
        <a:spcAft>
          <a:spcPct val="0"/>
        </a:spcAft>
        <a:defRPr sz="3200">
          <a:solidFill>
            <a:schemeClr val="bg1"/>
          </a:solidFill>
          <a:latin typeface="Calibri" charset="0"/>
          <a:ea typeface="ＭＳ Ｐゴシック" charset="0"/>
          <a:cs typeface="ＭＳ Ｐゴシック" charset="0"/>
        </a:defRPr>
      </a:lvl3pPr>
      <a:lvl4pPr algn="l" rtl="0" eaLnBrk="0" fontAlgn="base" hangingPunct="0">
        <a:spcBef>
          <a:spcPct val="0"/>
        </a:spcBef>
        <a:spcAft>
          <a:spcPct val="0"/>
        </a:spcAft>
        <a:defRPr sz="3200">
          <a:solidFill>
            <a:schemeClr val="bg1"/>
          </a:solidFill>
          <a:latin typeface="Calibri" charset="0"/>
          <a:ea typeface="ＭＳ Ｐゴシック" charset="0"/>
          <a:cs typeface="ＭＳ Ｐゴシック" charset="0"/>
        </a:defRPr>
      </a:lvl4pPr>
      <a:lvl5pPr algn="l" rtl="0" eaLnBrk="0" fontAlgn="base" hangingPunct="0">
        <a:spcBef>
          <a:spcPct val="0"/>
        </a:spcBef>
        <a:spcAft>
          <a:spcPct val="0"/>
        </a:spcAft>
        <a:defRPr sz="3200">
          <a:solidFill>
            <a:schemeClr val="bg1"/>
          </a:solidFill>
          <a:latin typeface="Calibri" charset="0"/>
          <a:ea typeface="ＭＳ Ｐゴシック" charset="0"/>
          <a:cs typeface="ＭＳ Ｐゴシック" charset="0"/>
        </a:defRPr>
      </a:lvl5pPr>
      <a:lvl6pPr marL="457200" algn="l" rtl="0" fontAlgn="base">
        <a:spcBef>
          <a:spcPct val="0"/>
        </a:spcBef>
        <a:spcAft>
          <a:spcPct val="0"/>
        </a:spcAft>
        <a:defRPr sz="3200">
          <a:solidFill>
            <a:schemeClr val="bg1"/>
          </a:solidFill>
          <a:latin typeface="Calibri" charset="0"/>
          <a:ea typeface="ＭＳ Ｐゴシック" charset="0"/>
          <a:cs typeface="ＭＳ Ｐゴシック" charset="0"/>
        </a:defRPr>
      </a:lvl6pPr>
      <a:lvl7pPr marL="914400" algn="l" rtl="0" fontAlgn="base">
        <a:spcBef>
          <a:spcPct val="0"/>
        </a:spcBef>
        <a:spcAft>
          <a:spcPct val="0"/>
        </a:spcAft>
        <a:defRPr sz="3200">
          <a:solidFill>
            <a:schemeClr val="bg1"/>
          </a:solidFill>
          <a:latin typeface="Calibri" charset="0"/>
          <a:ea typeface="ＭＳ Ｐゴシック" charset="0"/>
          <a:cs typeface="ＭＳ Ｐゴシック" charset="0"/>
        </a:defRPr>
      </a:lvl7pPr>
      <a:lvl8pPr marL="1371600" algn="l" rtl="0" fontAlgn="base">
        <a:spcBef>
          <a:spcPct val="0"/>
        </a:spcBef>
        <a:spcAft>
          <a:spcPct val="0"/>
        </a:spcAft>
        <a:defRPr sz="3200">
          <a:solidFill>
            <a:schemeClr val="bg1"/>
          </a:solidFill>
          <a:latin typeface="Calibri" charset="0"/>
          <a:ea typeface="ＭＳ Ｐゴシック" charset="0"/>
          <a:cs typeface="ＭＳ Ｐゴシック" charset="0"/>
        </a:defRPr>
      </a:lvl8pPr>
      <a:lvl9pPr marL="1828800" algn="l" rtl="0" fontAlgn="base">
        <a:spcBef>
          <a:spcPct val="0"/>
        </a:spcBef>
        <a:spcAft>
          <a:spcPct val="0"/>
        </a:spcAft>
        <a:defRPr sz="3200">
          <a:solidFill>
            <a:schemeClr val="bg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rgbClr val="7F7F7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7F7F7F"/>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rgbClr val="7F7F7F"/>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10.xml"/><Relationship Id="rId6" Type="http://schemas.openxmlformats.org/officeDocument/2006/relationships/oleObject" Target="../embeddings/oleObject3.bin"/><Relationship Id="rId5" Type="http://schemas.openxmlformats.org/officeDocument/2006/relationships/image" Target="../media/image7.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slideLayout" Target="../slideLayouts/slideLayout10.xml"/><Relationship Id="rId6" Type="http://schemas.openxmlformats.org/officeDocument/2006/relationships/oleObject" Target="../embeddings/oleObject6.bin"/><Relationship Id="rId5" Type="http://schemas.openxmlformats.org/officeDocument/2006/relationships/image" Target="../media/image10.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7.bin"/><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8.bin"/><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3.tiff"/></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1D9BB2FF-3344-17EF-07FF-6EA0BF21332A}"/>
              </a:ext>
            </a:extLst>
          </p:cNvPr>
          <p:cNvSpPr>
            <a:spLocks noGrp="1"/>
          </p:cNvSpPr>
          <p:nvPr>
            <p:ph type="ctrTitle"/>
          </p:nvPr>
        </p:nvSpPr>
        <p:spPr/>
        <p:txBody>
          <a:bodyPr/>
          <a:lstStyle/>
          <a:p>
            <a:pPr algn="ctr" eaLnBrk="1" hangingPunct="1"/>
            <a:r>
              <a:rPr lang="en-US" altLang="sv-SE" dirty="0">
                <a:ea typeface="ＭＳ Ｐゴシック" panose="020B0600070205080204" pitchFamily="34" charset="-128"/>
              </a:rPr>
              <a:t>Lecture 6</a:t>
            </a:r>
            <a:br>
              <a:rPr lang="en-US" altLang="sv-SE" dirty="0">
                <a:ea typeface="ＭＳ Ｐゴシック" panose="020B0600070205080204" pitchFamily="34" charset="-128"/>
              </a:rPr>
            </a:br>
            <a:r>
              <a:rPr lang="en-US" altLang="sv-SE" dirty="0">
                <a:ea typeface="ＭＳ Ｐゴシック" panose="020B0600070205080204" pitchFamily="34" charset="-128"/>
              </a:rPr>
              <a:t>Refrigeration &amp; Liquefaction</a:t>
            </a:r>
          </a:p>
        </p:txBody>
      </p:sp>
      <p:sp>
        <p:nvSpPr>
          <p:cNvPr id="18434" name="Subtitle 7">
            <a:extLst>
              <a:ext uri="{FF2B5EF4-FFF2-40B4-BE49-F238E27FC236}">
                <a16:creationId xmlns:a16="http://schemas.microsoft.com/office/drawing/2014/main" id="{E1AD0771-888D-2E28-0BA7-595BD10AFF22}"/>
              </a:ext>
            </a:extLst>
          </p:cNvPr>
          <p:cNvSpPr>
            <a:spLocks noGrp="1"/>
          </p:cNvSpPr>
          <p:nvPr>
            <p:ph type="subTitle" idx="1"/>
          </p:nvPr>
        </p:nvSpPr>
        <p:spPr/>
        <p:txBody>
          <a:bodyPr/>
          <a:lstStyle/>
          <a:p>
            <a:pPr eaLnBrk="1" hangingPunct="1"/>
            <a:r>
              <a:rPr lang="en-US" altLang="sv-SE">
                <a:solidFill>
                  <a:schemeClr val="bg1"/>
                </a:solidFill>
                <a:ea typeface="ＭＳ Ｐゴシック" panose="020B0600070205080204" pitchFamily="34" charset="-128"/>
              </a:rPr>
              <a:t>J. G. Weisend II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a:extLst>
              <a:ext uri="{FF2B5EF4-FFF2-40B4-BE49-F238E27FC236}">
                <a16:creationId xmlns:a16="http://schemas.microsoft.com/office/drawing/2014/main" id="{E68F723F-E93B-514B-7090-E4A89E1039FA}"/>
              </a:ext>
            </a:extLst>
          </p:cNvPr>
          <p:cNvSpPr>
            <a:spLocks noGrp="1"/>
          </p:cNvSpPr>
          <p:nvPr>
            <p:ph type="title"/>
          </p:nvPr>
        </p:nvSpPr>
        <p:spPr>
          <a:xfrm>
            <a:off x="1143000" y="152400"/>
            <a:ext cx="7138988" cy="1143000"/>
          </a:xfrm>
        </p:spPr>
        <p:txBody>
          <a:bodyPr/>
          <a:lstStyle/>
          <a:p>
            <a:pPr eaLnBrk="1" hangingPunct="1"/>
            <a:r>
              <a:rPr lang="en-US" altLang="sv-SE">
                <a:ea typeface="ＭＳ Ｐゴシック" panose="020B0600070205080204" pitchFamily="34" charset="-128"/>
              </a:rPr>
              <a:t>Carnot Cycle</a:t>
            </a:r>
          </a:p>
        </p:txBody>
      </p:sp>
      <p:sp>
        <p:nvSpPr>
          <p:cNvPr id="27650" name="Content Placeholder 1">
            <a:extLst>
              <a:ext uri="{FF2B5EF4-FFF2-40B4-BE49-F238E27FC236}">
                <a16:creationId xmlns:a16="http://schemas.microsoft.com/office/drawing/2014/main" id="{75C4227A-AF38-2CB4-DFDF-D2B9E2666C28}"/>
              </a:ext>
            </a:extLst>
          </p:cNvPr>
          <p:cNvSpPr>
            <a:spLocks noGrp="1"/>
          </p:cNvSpPr>
          <p:nvPr>
            <p:ph idx="1"/>
          </p:nvPr>
        </p:nvSpPr>
        <p:spPr>
          <a:xfrm>
            <a:off x="228600" y="1447800"/>
            <a:ext cx="8763000" cy="4525963"/>
          </a:xfrm>
        </p:spPr>
        <p:txBody>
          <a:bodyPr/>
          <a:lstStyle/>
          <a:p>
            <a:pPr eaLnBrk="1" hangingPunct="1"/>
            <a:r>
              <a:rPr lang="en-US" altLang="sv-SE">
                <a:ea typeface="ＭＳ Ｐゴシック" panose="020B0600070205080204" pitchFamily="34" charset="-128"/>
              </a:rPr>
              <a:t>This is an ideal cycle: all processes are reversible</a:t>
            </a:r>
          </a:p>
          <a:p>
            <a:pPr lvl="1" eaLnBrk="1" hangingPunct="1"/>
            <a:r>
              <a:rPr lang="en-US" altLang="sv-SE">
                <a:ea typeface="ＭＳ Ｐゴシック" panose="020B0600070205080204" pitchFamily="34" charset="-128"/>
              </a:rPr>
              <a:t>Entropy is only changed by absorbing or removing heat at constant temperature</a:t>
            </a:r>
          </a:p>
          <a:p>
            <a:pPr lvl="1" eaLnBrk="1" hangingPunct="1"/>
            <a:r>
              <a:rPr lang="en-US" altLang="sv-SE">
                <a:ea typeface="ＭＳ Ｐゴシック" panose="020B0600070205080204" pitchFamily="34" charset="-128"/>
              </a:rPr>
              <a:t>2</a:t>
            </a:r>
            <a:r>
              <a:rPr lang="en-US" altLang="sv-SE" baseline="30000">
                <a:ea typeface="ＭＳ Ｐゴシック" panose="020B0600070205080204" pitchFamily="34" charset="-128"/>
              </a:rPr>
              <a:t>nd</a:t>
            </a:r>
            <a:r>
              <a:rPr lang="en-US" altLang="sv-SE">
                <a:ea typeface="ＭＳ Ｐゴシック" panose="020B0600070205080204" pitchFamily="34" charset="-128"/>
              </a:rPr>
              <a:t> law of Thermodynamics, in a reversible process dQ = -TdS</a:t>
            </a:r>
          </a:p>
          <a:p>
            <a:pPr eaLnBrk="1" hangingPunct="1"/>
            <a:r>
              <a:rPr lang="en-US" altLang="sv-SE">
                <a:ea typeface="ＭＳ Ｐゴシック" panose="020B0600070205080204" pitchFamily="34" charset="-128"/>
              </a:rPr>
              <a:t>The Carnot Consists of 4 steps</a:t>
            </a:r>
          </a:p>
          <a:p>
            <a:pPr lvl="1" eaLnBrk="1" hangingPunct="1"/>
            <a:r>
              <a:rPr lang="en-US" altLang="sv-SE">
                <a:ea typeface="ＭＳ Ｐゴシック" panose="020B0600070205080204" pitchFamily="34" charset="-128"/>
              </a:rPr>
              <a:t>Compress the working fluid isothermally at T</a:t>
            </a:r>
            <a:r>
              <a:rPr lang="en-US" altLang="sv-SE" baseline="-25000">
                <a:ea typeface="ＭＳ Ｐゴシック" panose="020B0600070205080204" pitchFamily="34" charset="-128"/>
              </a:rPr>
              <a:t>H</a:t>
            </a:r>
            <a:r>
              <a:rPr lang="en-US" altLang="sv-SE">
                <a:ea typeface="ＭＳ Ｐゴシック" panose="020B0600070205080204" pitchFamily="34" charset="-128"/>
              </a:rPr>
              <a:t> (1-2)</a:t>
            </a:r>
          </a:p>
          <a:p>
            <a:pPr lvl="1" eaLnBrk="1" hangingPunct="1"/>
            <a:r>
              <a:rPr lang="en-US" altLang="sv-SE">
                <a:ea typeface="ＭＳ Ｐゴシック" panose="020B0600070205080204" pitchFamily="34" charset="-128"/>
              </a:rPr>
              <a:t>Expand the working fluid isentropically from T</a:t>
            </a:r>
            <a:r>
              <a:rPr lang="en-US" altLang="sv-SE" baseline="-25000">
                <a:ea typeface="ＭＳ Ｐゴシック" panose="020B0600070205080204" pitchFamily="34" charset="-128"/>
              </a:rPr>
              <a:t>H</a:t>
            </a:r>
            <a:r>
              <a:rPr lang="en-US" altLang="sv-SE">
                <a:ea typeface="ＭＳ Ｐゴシック" panose="020B0600070205080204" pitchFamily="34" charset="-128"/>
              </a:rPr>
              <a:t> to T</a:t>
            </a:r>
            <a:r>
              <a:rPr lang="en-US" altLang="sv-SE" baseline="-25000">
                <a:ea typeface="ＭＳ Ｐゴシック" panose="020B0600070205080204" pitchFamily="34" charset="-128"/>
              </a:rPr>
              <a:t>C</a:t>
            </a:r>
            <a:r>
              <a:rPr lang="en-US" altLang="sv-SE">
                <a:ea typeface="ＭＳ Ｐゴシック" panose="020B0600070205080204" pitchFamily="34" charset="-128"/>
              </a:rPr>
              <a:t> (2-3)</a:t>
            </a:r>
            <a:endParaRPr lang="en-US" altLang="sv-SE" baseline="-25000">
              <a:ea typeface="ＭＳ Ｐゴシック" panose="020B0600070205080204" pitchFamily="34" charset="-128"/>
            </a:endParaRPr>
          </a:p>
          <a:p>
            <a:pPr lvl="1" eaLnBrk="1" hangingPunct="1"/>
            <a:r>
              <a:rPr lang="en-US" altLang="sv-SE">
                <a:ea typeface="ＭＳ Ｐゴシック" panose="020B0600070205080204" pitchFamily="34" charset="-128"/>
              </a:rPr>
              <a:t>Absorb heat into the working fluid isothermally and reversibly at T</a:t>
            </a:r>
            <a:r>
              <a:rPr lang="en-US" altLang="sv-SE" baseline="-25000">
                <a:ea typeface="ＭＳ Ｐゴシック" panose="020B0600070205080204" pitchFamily="34" charset="-128"/>
              </a:rPr>
              <a:t>C</a:t>
            </a:r>
            <a:r>
              <a:rPr lang="en-US" altLang="sv-SE">
                <a:ea typeface="ＭＳ Ｐゴシック" panose="020B0600070205080204" pitchFamily="34" charset="-128"/>
              </a:rPr>
              <a:t> (3-4)</a:t>
            </a:r>
          </a:p>
          <a:p>
            <a:pPr lvl="1" eaLnBrk="1" hangingPunct="1"/>
            <a:r>
              <a:rPr lang="en-US" altLang="sv-SE">
                <a:ea typeface="ＭＳ Ｐゴシック" panose="020B0600070205080204" pitchFamily="34" charset="-128"/>
              </a:rPr>
              <a:t>Compress the working fluid isentropically from T</a:t>
            </a:r>
            <a:r>
              <a:rPr lang="en-US" altLang="sv-SE" baseline="-25000">
                <a:ea typeface="ＭＳ Ｐゴシック" panose="020B0600070205080204" pitchFamily="34" charset="-128"/>
              </a:rPr>
              <a:t>C</a:t>
            </a:r>
            <a:r>
              <a:rPr lang="en-US" altLang="sv-SE">
                <a:ea typeface="ＭＳ Ｐゴシック" panose="020B0600070205080204" pitchFamily="34" charset="-128"/>
              </a:rPr>
              <a:t> to T</a:t>
            </a:r>
            <a:r>
              <a:rPr lang="en-US" altLang="sv-SE" baseline="-25000">
                <a:ea typeface="ＭＳ Ｐゴシック" panose="020B0600070205080204" pitchFamily="34" charset="-128"/>
              </a:rPr>
              <a:t>H</a:t>
            </a:r>
            <a:r>
              <a:rPr lang="en-US" altLang="sv-SE">
                <a:ea typeface="ＭＳ Ｐゴシック" panose="020B0600070205080204" pitchFamily="34" charset="-128"/>
              </a:rPr>
              <a:t> (4-1)</a:t>
            </a:r>
          </a:p>
          <a:p>
            <a:pPr lvl="1" eaLnBrk="1" hangingPunct="1"/>
            <a:r>
              <a:rPr lang="en-US" altLang="sv-SE">
                <a:ea typeface="ＭＳ Ｐゴシック" panose="020B0600070205080204" pitchFamily="34" charset="-128"/>
              </a:rPr>
              <a:t>Note isentropically = reversibly and adiabatically </a:t>
            </a:r>
          </a:p>
        </p:txBody>
      </p:sp>
      <p:sp>
        <p:nvSpPr>
          <p:cNvPr id="27651" name="Date Placeholder 5">
            <a:extLst>
              <a:ext uri="{FF2B5EF4-FFF2-40B4-BE49-F238E27FC236}">
                <a16:creationId xmlns:a16="http://schemas.microsoft.com/office/drawing/2014/main" id="{06B6AE43-EF1B-EB6A-B5FB-9A541951814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27652" name="Footer Placeholder 3">
            <a:extLst>
              <a:ext uri="{FF2B5EF4-FFF2-40B4-BE49-F238E27FC236}">
                <a16:creationId xmlns:a16="http://schemas.microsoft.com/office/drawing/2014/main" id="{E3716B09-EFE3-CE23-8C52-1ADFEDF81AE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6 | Refrigeration &amp; Liquefaction - J. G. Weisend II</a:t>
            </a:r>
          </a:p>
        </p:txBody>
      </p:sp>
      <p:sp>
        <p:nvSpPr>
          <p:cNvPr id="27653" name="Slide Number Placeholder 4">
            <a:extLst>
              <a:ext uri="{FF2B5EF4-FFF2-40B4-BE49-F238E27FC236}">
                <a16:creationId xmlns:a16="http://schemas.microsoft.com/office/drawing/2014/main" id="{52F7E51C-5186-7612-B287-E57CD7C64E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7602CA60-7D9F-5443-A165-2EFAD5F016CE}" type="slidenum">
              <a:rPr lang="en-US" altLang="sv-SE" sz="1000">
                <a:solidFill>
                  <a:srgbClr val="064308"/>
                </a:solidFill>
                <a:latin typeface="Arial" panose="020B0604020202020204" pitchFamily="34" charset="0"/>
              </a:rPr>
              <a:pPr eaLnBrk="0" hangingPunct="0">
                <a:spcBef>
                  <a:spcPct val="0"/>
                </a:spcBef>
                <a:buFontTx/>
                <a:buNone/>
              </a:pPr>
              <a:t>10</a:t>
            </a:fld>
            <a:endParaRPr lang="en-US" altLang="sv-SE" sz="1000">
              <a:solidFill>
                <a:srgbClr val="064308"/>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
            <a:extLst>
              <a:ext uri="{FF2B5EF4-FFF2-40B4-BE49-F238E27FC236}">
                <a16:creationId xmlns:a16="http://schemas.microsoft.com/office/drawing/2014/main" id="{3732D271-4CB9-3A72-C2C9-AEF7810C43E2}"/>
              </a:ext>
            </a:extLst>
          </p:cNvPr>
          <p:cNvSpPr>
            <a:spLocks noGrp="1"/>
          </p:cNvSpPr>
          <p:nvPr>
            <p:ph type="title"/>
          </p:nvPr>
        </p:nvSpPr>
        <p:spPr>
          <a:xfrm>
            <a:off x="1066800" y="152400"/>
            <a:ext cx="7138988" cy="1143000"/>
          </a:xfrm>
        </p:spPr>
        <p:txBody>
          <a:bodyPr/>
          <a:lstStyle/>
          <a:p>
            <a:r>
              <a:rPr lang="en-US" altLang="sv-SE">
                <a:ea typeface="ＭＳ Ｐゴシック" panose="020B0600070205080204" pitchFamily="34" charset="-128"/>
              </a:rPr>
              <a:t>Carnot Cycle</a:t>
            </a:r>
          </a:p>
        </p:txBody>
      </p:sp>
      <p:sp>
        <p:nvSpPr>
          <p:cNvPr id="28674" name="Content Placeholder 7">
            <a:extLst>
              <a:ext uri="{FF2B5EF4-FFF2-40B4-BE49-F238E27FC236}">
                <a16:creationId xmlns:a16="http://schemas.microsoft.com/office/drawing/2014/main" id="{EC0DB343-7915-A6DA-C9C2-D71111C0684D}"/>
              </a:ext>
            </a:extLst>
          </p:cNvPr>
          <p:cNvSpPr>
            <a:spLocks noGrp="1"/>
          </p:cNvSpPr>
          <p:nvPr>
            <p:ph idx="1"/>
          </p:nvPr>
        </p:nvSpPr>
        <p:spPr>
          <a:xfrm>
            <a:off x="457200" y="5410200"/>
            <a:ext cx="8229600" cy="914400"/>
          </a:xfrm>
        </p:spPr>
        <p:txBody>
          <a:bodyPr/>
          <a:lstStyle/>
          <a:p>
            <a:r>
              <a:rPr lang="en-US" altLang="sv-SE">
                <a:ea typeface="ＭＳ Ｐゴシック" panose="020B0600070205080204" pitchFamily="34" charset="-128"/>
              </a:rPr>
              <a:t>How do we describe the performance of such a cycle?</a:t>
            </a:r>
          </a:p>
        </p:txBody>
      </p:sp>
      <p:sp>
        <p:nvSpPr>
          <p:cNvPr id="28675" name="Date Placeholder 5">
            <a:extLst>
              <a:ext uri="{FF2B5EF4-FFF2-40B4-BE49-F238E27FC236}">
                <a16:creationId xmlns:a16="http://schemas.microsoft.com/office/drawing/2014/main" id="{55FC3A05-EE7C-E980-7147-6D653C236D1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28676" name="Footer Placeholder 3">
            <a:extLst>
              <a:ext uri="{FF2B5EF4-FFF2-40B4-BE49-F238E27FC236}">
                <a16:creationId xmlns:a16="http://schemas.microsoft.com/office/drawing/2014/main" id="{EB96FABE-560B-F932-2945-72FEA05779C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6 | Refrigeration &amp; Liquefaction - J. G. Weisend II</a:t>
            </a:r>
          </a:p>
        </p:txBody>
      </p:sp>
      <p:sp>
        <p:nvSpPr>
          <p:cNvPr id="28677" name="Slide Number Placeholder 4">
            <a:extLst>
              <a:ext uri="{FF2B5EF4-FFF2-40B4-BE49-F238E27FC236}">
                <a16:creationId xmlns:a16="http://schemas.microsoft.com/office/drawing/2014/main" id="{F04AD747-3869-6E40-9C29-8C0EBA4A86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63F70880-E953-FF4C-8F04-7F773781118A}" type="slidenum">
              <a:rPr lang="en-US" altLang="sv-SE" sz="1000">
                <a:solidFill>
                  <a:srgbClr val="064308"/>
                </a:solidFill>
                <a:latin typeface="Arial" panose="020B0604020202020204" pitchFamily="34" charset="0"/>
              </a:rPr>
              <a:pPr eaLnBrk="0" hangingPunct="0">
                <a:spcBef>
                  <a:spcPct val="0"/>
                </a:spcBef>
                <a:buFontTx/>
                <a:buNone/>
              </a:pPr>
              <a:t>11</a:t>
            </a:fld>
            <a:endParaRPr lang="en-US" altLang="sv-SE" sz="1000">
              <a:solidFill>
                <a:srgbClr val="064308"/>
              </a:solidFill>
              <a:latin typeface="Arial" panose="020B0604020202020204" pitchFamily="34" charset="0"/>
            </a:endParaRPr>
          </a:p>
        </p:txBody>
      </p:sp>
      <p:sp>
        <p:nvSpPr>
          <p:cNvPr id="10" name="Rectangle 9">
            <a:extLst>
              <a:ext uri="{FF2B5EF4-FFF2-40B4-BE49-F238E27FC236}">
                <a16:creationId xmlns:a16="http://schemas.microsoft.com/office/drawing/2014/main" id="{92636767-CD93-5245-9410-C87C3A3CA136}"/>
              </a:ext>
            </a:extLst>
          </p:cNvPr>
          <p:cNvSpPr>
            <a:spLocks noChangeArrowheads="1"/>
          </p:cNvSpPr>
          <p:nvPr/>
        </p:nvSpPr>
        <p:spPr bwMode="auto">
          <a:xfrm>
            <a:off x="3429000" y="2514600"/>
            <a:ext cx="1752600" cy="1600200"/>
          </a:xfrm>
          <a:prstGeom prst="rect">
            <a:avLst/>
          </a:prstGeom>
          <a:gradFill rotWithShape="1">
            <a:gsLst>
              <a:gs pos="0">
                <a:srgbClr val="FFAB71"/>
              </a:gs>
              <a:gs pos="100000">
                <a:srgbClr val="FF8000"/>
              </a:gs>
            </a:gsLst>
            <a:lin ang="5400000"/>
          </a:gradFill>
          <a:ln w="9525">
            <a:solidFill>
              <a:srgbClr val="F07C03"/>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sz="1800">
              <a:solidFill>
                <a:srgbClr val="FFFFFF"/>
              </a:solidFill>
              <a:latin typeface="Calibri" panose="020F0502020204030204" pitchFamily="34" charset="0"/>
            </a:endParaRPr>
          </a:p>
        </p:txBody>
      </p:sp>
      <p:sp>
        <p:nvSpPr>
          <p:cNvPr id="28679" name="TextBox 33">
            <a:extLst>
              <a:ext uri="{FF2B5EF4-FFF2-40B4-BE49-F238E27FC236}">
                <a16:creationId xmlns:a16="http://schemas.microsoft.com/office/drawing/2014/main" id="{894809DD-CD34-3534-F5AD-C323CC9C8320}"/>
              </a:ext>
            </a:extLst>
          </p:cNvPr>
          <p:cNvSpPr txBox="1">
            <a:spLocks noChangeArrowheads="1"/>
          </p:cNvSpPr>
          <p:nvPr/>
        </p:nvSpPr>
        <p:spPr bwMode="auto">
          <a:xfrm>
            <a:off x="3962400" y="22098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chemeClr val="tx1"/>
              </a:solidFill>
              <a:latin typeface="Arial" panose="020B0604020202020204" pitchFamily="34" charset="0"/>
            </a:endParaRPr>
          </a:p>
        </p:txBody>
      </p:sp>
      <p:grpSp>
        <p:nvGrpSpPr>
          <p:cNvPr id="28680" name="Group 1">
            <a:extLst>
              <a:ext uri="{FF2B5EF4-FFF2-40B4-BE49-F238E27FC236}">
                <a16:creationId xmlns:a16="http://schemas.microsoft.com/office/drawing/2014/main" id="{F957AD03-69FD-731C-A1D3-081F8BC4271E}"/>
              </a:ext>
            </a:extLst>
          </p:cNvPr>
          <p:cNvGrpSpPr>
            <a:grpSpLocks/>
          </p:cNvGrpSpPr>
          <p:nvPr/>
        </p:nvGrpSpPr>
        <p:grpSpPr bwMode="auto">
          <a:xfrm>
            <a:off x="2362200" y="1524000"/>
            <a:ext cx="3810000" cy="3722688"/>
            <a:chOff x="2362200" y="990600"/>
            <a:chExt cx="3810000" cy="3722688"/>
          </a:xfrm>
        </p:grpSpPr>
        <p:cxnSp>
          <p:nvCxnSpPr>
            <p:cNvPr id="12" name="Straight Arrow Connector 11">
              <a:extLst>
                <a:ext uri="{FF2B5EF4-FFF2-40B4-BE49-F238E27FC236}">
                  <a16:creationId xmlns:a16="http://schemas.microsoft.com/office/drawing/2014/main" id="{508AAC8E-0415-8D4E-82CF-BBD4C624A950}"/>
                </a:ext>
              </a:extLst>
            </p:cNvPr>
            <p:cNvCxnSpPr>
              <a:cxnSpLocks noChangeShapeType="1"/>
            </p:cNvCxnSpPr>
            <p:nvPr/>
          </p:nvCxnSpPr>
          <p:spPr bwMode="auto">
            <a:xfrm rot="5400000" flipH="1" flipV="1">
              <a:off x="1335088" y="2705100"/>
              <a:ext cx="3122612" cy="15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Arrow Connector 14">
              <a:extLst>
                <a:ext uri="{FF2B5EF4-FFF2-40B4-BE49-F238E27FC236}">
                  <a16:creationId xmlns:a16="http://schemas.microsoft.com/office/drawing/2014/main" id="{747A1D21-5615-C647-8D26-BAAB5F450B33}"/>
                </a:ext>
              </a:extLst>
            </p:cNvPr>
            <p:cNvCxnSpPr>
              <a:cxnSpLocks noChangeShapeType="1"/>
            </p:cNvCxnSpPr>
            <p:nvPr/>
          </p:nvCxnSpPr>
          <p:spPr bwMode="auto">
            <a:xfrm>
              <a:off x="2895600" y="4267200"/>
              <a:ext cx="2819400" cy="15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8683" name="TextBox 15">
              <a:extLst>
                <a:ext uri="{FF2B5EF4-FFF2-40B4-BE49-F238E27FC236}">
                  <a16:creationId xmlns:a16="http://schemas.microsoft.com/office/drawing/2014/main" id="{06D97EE2-2CAC-9037-A523-70B267FF9FD8}"/>
                </a:ext>
              </a:extLst>
            </p:cNvPr>
            <p:cNvSpPr txBox="1">
              <a:spLocks noChangeArrowheads="1"/>
            </p:cNvSpPr>
            <p:nvPr/>
          </p:nvSpPr>
          <p:spPr bwMode="auto">
            <a:xfrm>
              <a:off x="2514600" y="990600"/>
              <a:ext cx="32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T</a:t>
              </a:r>
            </a:p>
          </p:txBody>
        </p:sp>
        <p:sp>
          <p:nvSpPr>
            <p:cNvPr id="28684" name="TextBox 17">
              <a:extLst>
                <a:ext uri="{FF2B5EF4-FFF2-40B4-BE49-F238E27FC236}">
                  <a16:creationId xmlns:a16="http://schemas.microsoft.com/office/drawing/2014/main" id="{6E76427E-E35F-23B5-2903-805F10C653A4}"/>
                </a:ext>
              </a:extLst>
            </p:cNvPr>
            <p:cNvSpPr txBox="1">
              <a:spLocks noChangeArrowheads="1"/>
            </p:cNvSpPr>
            <p:nvPr/>
          </p:nvSpPr>
          <p:spPr bwMode="auto">
            <a:xfrm>
              <a:off x="5867400" y="41148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S</a:t>
              </a:r>
            </a:p>
          </p:txBody>
        </p:sp>
        <p:cxnSp>
          <p:nvCxnSpPr>
            <p:cNvPr id="21" name="Straight Arrow Connector 20">
              <a:extLst>
                <a:ext uri="{FF2B5EF4-FFF2-40B4-BE49-F238E27FC236}">
                  <a16:creationId xmlns:a16="http://schemas.microsoft.com/office/drawing/2014/main" id="{68B95411-E6F2-DD4C-AC5A-A9B371F092D5}"/>
                </a:ext>
              </a:extLst>
            </p:cNvPr>
            <p:cNvCxnSpPr>
              <a:cxnSpLocks noChangeShapeType="1"/>
            </p:cNvCxnSpPr>
            <p:nvPr/>
          </p:nvCxnSpPr>
          <p:spPr bwMode="auto">
            <a:xfrm rot="10800000">
              <a:off x="3352800" y="1981200"/>
              <a:ext cx="1828800" cy="1588"/>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Arrow Connector 22">
              <a:extLst>
                <a:ext uri="{FF2B5EF4-FFF2-40B4-BE49-F238E27FC236}">
                  <a16:creationId xmlns:a16="http://schemas.microsoft.com/office/drawing/2014/main" id="{18DF4B9A-26CC-474F-AE3B-F6B508CC0EEA}"/>
                </a:ext>
              </a:extLst>
            </p:cNvPr>
            <p:cNvCxnSpPr>
              <a:cxnSpLocks noChangeShapeType="1"/>
            </p:cNvCxnSpPr>
            <p:nvPr/>
          </p:nvCxnSpPr>
          <p:spPr bwMode="auto">
            <a:xfrm rot="5400000">
              <a:off x="2628901" y="2781300"/>
              <a:ext cx="160020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Arrow Connector 24">
              <a:extLst>
                <a:ext uri="{FF2B5EF4-FFF2-40B4-BE49-F238E27FC236}">
                  <a16:creationId xmlns:a16="http://schemas.microsoft.com/office/drawing/2014/main" id="{239CC305-C901-0B4E-88DF-D9D20E40A570}"/>
                </a:ext>
              </a:extLst>
            </p:cNvPr>
            <p:cNvCxnSpPr>
              <a:cxnSpLocks noChangeShapeType="1"/>
            </p:cNvCxnSpPr>
            <p:nvPr/>
          </p:nvCxnSpPr>
          <p:spPr bwMode="auto">
            <a:xfrm>
              <a:off x="3429000" y="3581400"/>
              <a:ext cx="1828800" cy="1588"/>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Arrow Connector 26">
              <a:extLst>
                <a:ext uri="{FF2B5EF4-FFF2-40B4-BE49-F238E27FC236}">
                  <a16:creationId xmlns:a16="http://schemas.microsoft.com/office/drawing/2014/main" id="{1BBB2CCB-44B3-6445-B824-2514CE45956D}"/>
                </a:ext>
              </a:extLst>
            </p:cNvPr>
            <p:cNvCxnSpPr>
              <a:cxnSpLocks noChangeShapeType="1"/>
            </p:cNvCxnSpPr>
            <p:nvPr/>
          </p:nvCxnSpPr>
          <p:spPr bwMode="auto">
            <a:xfrm rot="5400000" flipH="1" flipV="1">
              <a:off x="4381501" y="2781300"/>
              <a:ext cx="160020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8689" name="TextBox 27">
              <a:extLst>
                <a:ext uri="{FF2B5EF4-FFF2-40B4-BE49-F238E27FC236}">
                  <a16:creationId xmlns:a16="http://schemas.microsoft.com/office/drawing/2014/main" id="{DBEA43A5-E73C-5EA8-6545-26AF9E041C0D}"/>
                </a:ext>
              </a:extLst>
            </p:cNvPr>
            <p:cNvSpPr txBox="1">
              <a:spLocks noChangeArrowheads="1"/>
            </p:cNvSpPr>
            <p:nvPr/>
          </p:nvSpPr>
          <p:spPr bwMode="auto">
            <a:xfrm>
              <a:off x="5334000" y="17526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1</a:t>
              </a:r>
            </a:p>
          </p:txBody>
        </p:sp>
        <p:sp>
          <p:nvSpPr>
            <p:cNvPr id="28690" name="TextBox 28">
              <a:extLst>
                <a:ext uri="{FF2B5EF4-FFF2-40B4-BE49-F238E27FC236}">
                  <a16:creationId xmlns:a16="http://schemas.microsoft.com/office/drawing/2014/main" id="{98B771B6-1250-1BE5-C365-BE46C96E0C5F}"/>
                </a:ext>
              </a:extLst>
            </p:cNvPr>
            <p:cNvSpPr txBox="1">
              <a:spLocks noChangeArrowheads="1"/>
            </p:cNvSpPr>
            <p:nvPr/>
          </p:nvSpPr>
          <p:spPr bwMode="auto">
            <a:xfrm>
              <a:off x="3124200" y="18288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2</a:t>
              </a:r>
            </a:p>
          </p:txBody>
        </p:sp>
        <p:sp>
          <p:nvSpPr>
            <p:cNvPr id="28691" name="TextBox 29">
              <a:extLst>
                <a:ext uri="{FF2B5EF4-FFF2-40B4-BE49-F238E27FC236}">
                  <a16:creationId xmlns:a16="http://schemas.microsoft.com/office/drawing/2014/main" id="{2024C48F-A3A7-F289-6867-57C56E87BD5C}"/>
                </a:ext>
              </a:extLst>
            </p:cNvPr>
            <p:cNvSpPr txBox="1">
              <a:spLocks noChangeArrowheads="1"/>
            </p:cNvSpPr>
            <p:nvPr/>
          </p:nvSpPr>
          <p:spPr bwMode="auto">
            <a:xfrm>
              <a:off x="3048000" y="33528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3</a:t>
              </a:r>
            </a:p>
          </p:txBody>
        </p:sp>
        <p:sp>
          <p:nvSpPr>
            <p:cNvPr id="28692" name="TextBox 30">
              <a:extLst>
                <a:ext uri="{FF2B5EF4-FFF2-40B4-BE49-F238E27FC236}">
                  <a16:creationId xmlns:a16="http://schemas.microsoft.com/office/drawing/2014/main" id="{B112121E-7C53-A36A-1023-6DCB7744AC83}"/>
                </a:ext>
              </a:extLst>
            </p:cNvPr>
            <p:cNvSpPr txBox="1">
              <a:spLocks noChangeArrowheads="1"/>
            </p:cNvSpPr>
            <p:nvPr/>
          </p:nvSpPr>
          <p:spPr bwMode="auto">
            <a:xfrm>
              <a:off x="5334000" y="3429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4</a:t>
              </a:r>
            </a:p>
          </p:txBody>
        </p:sp>
        <p:sp>
          <p:nvSpPr>
            <p:cNvPr id="28693" name="TextBox 31">
              <a:extLst>
                <a:ext uri="{FF2B5EF4-FFF2-40B4-BE49-F238E27FC236}">
                  <a16:creationId xmlns:a16="http://schemas.microsoft.com/office/drawing/2014/main" id="{1D2D28DB-C9E8-9C86-5B43-9D4128D5A665}"/>
                </a:ext>
              </a:extLst>
            </p:cNvPr>
            <p:cNvSpPr txBox="1">
              <a:spLocks noChangeArrowheads="1"/>
            </p:cNvSpPr>
            <p:nvPr/>
          </p:nvSpPr>
          <p:spPr bwMode="auto">
            <a:xfrm>
              <a:off x="2362200" y="1828800"/>
              <a:ext cx="436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T</a:t>
              </a:r>
              <a:r>
                <a:rPr lang="en-US" altLang="sv-SE" sz="1800" baseline="-25000">
                  <a:solidFill>
                    <a:schemeClr val="tx1"/>
                  </a:solidFill>
                  <a:latin typeface="Arial" panose="020B0604020202020204" pitchFamily="34" charset="0"/>
                </a:rPr>
                <a:t>H</a:t>
              </a:r>
            </a:p>
          </p:txBody>
        </p:sp>
        <p:sp>
          <p:nvSpPr>
            <p:cNvPr id="28694" name="TextBox 32">
              <a:extLst>
                <a:ext uri="{FF2B5EF4-FFF2-40B4-BE49-F238E27FC236}">
                  <a16:creationId xmlns:a16="http://schemas.microsoft.com/office/drawing/2014/main" id="{24F8283F-2901-3165-E0BA-71774A272B48}"/>
                </a:ext>
              </a:extLst>
            </p:cNvPr>
            <p:cNvSpPr txBox="1">
              <a:spLocks noChangeArrowheads="1"/>
            </p:cNvSpPr>
            <p:nvPr/>
          </p:nvSpPr>
          <p:spPr bwMode="auto">
            <a:xfrm>
              <a:off x="2362200" y="3352800"/>
              <a:ext cx="436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T</a:t>
              </a:r>
              <a:r>
                <a:rPr lang="en-US" altLang="sv-SE" sz="1800" baseline="-25000">
                  <a:solidFill>
                    <a:schemeClr val="tx1"/>
                  </a:solidFill>
                  <a:latin typeface="Arial" panose="020B0604020202020204" pitchFamily="34" charset="0"/>
                </a:rPr>
                <a:t>C</a:t>
              </a:r>
            </a:p>
          </p:txBody>
        </p:sp>
        <p:grpSp>
          <p:nvGrpSpPr>
            <p:cNvPr id="28695" name="Group 23">
              <a:extLst>
                <a:ext uri="{FF2B5EF4-FFF2-40B4-BE49-F238E27FC236}">
                  <a16:creationId xmlns:a16="http://schemas.microsoft.com/office/drawing/2014/main" id="{BA01D632-F25D-B094-A064-358291FCE183}"/>
                </a:ext>
              </a:extLst>
            </p:cNvPr>
            <p:cNvGrpSpPr>
              <a:grpSpLocks/>
            </p:cNvGrpSpPr>
            <p:nvPr/>
          </p:nvGrpSpPr>
          <p:grpSpPr bwMode="auto">
            <a:xfrm>
              <a:off x="3962400" y="3200400"/>
              <a:ext cx="363538" cy="827088"/>
              <a:chOff x="3962400" y="3200400"/>
              <a:chExt cx="363538" cy="827088"/>
            </a:xfrm>
          </p:grpSpPr>
          <p:sp>
            <p:nvSpPr>
              <p:cNvPr id="28698" name="TextBox 33">
                <a:extLst>
                  <a:ext uri="{FF2B5EF4-FFF2-40B4-BE49-F238E27FC236}">
                    <a16:creationId xmlns:a16="http://schemas.microsoft.com/office/drawing/2014/main" id="{36A57823-D694-E5E6-C9B6-207556AB3E9D}"/>
                  </a:ext>
                </a:extLst>
              </p:cNvPr>
              <p:cNvSpPr txBox="1">
                <a:spLocks noChangeArrowheads="1"/>
              </p:cNvSpPr>
              <p:nvPr/>
            </p:nvSpPr>
            <p:spPr bwMode="auto">
              <a:xfrm>
                <a:off x="3962400" y="3657600"/>
                <a:ext cx="363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Q</a:t>
                </a:r>
              </a:p>
            </p:txBody>
          </p:sp>
          <p:cxnSp>
            <p:nvCxnSpPr>
              <p:cNvPr id="36" name="Straight Arrow Connector 35">
                <a:extLst>
                  <a:ext uri="{FF2B5EF4-FFF2-40B4-BE49-F238E27FC236}">
                    <a16:creationId xmlns:a16="http://schemas.microsoft.com/office/drawing/2014/main" id="{190BC353-2628-224F-9F36-7421217DF344}"/>
                  </a:ext>
                </a:extLst>
              </p:cNvPr>
              <p:cNvCxnSpPr>
                <a:cxnSpLocks noChangeShapeType="1"/>
              </p:cNvCxnSpPr>
              <p:nvPr/>
            </p:nvCxnSpPr>
            <p:spPr bwMode="auto">
              <a:xfrm rot="5400000" flipH="1" flipV="1">
                <a:off x="3962400" y="3429000"/>
                <a:ext cx="457200"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8696" name="TextBox 29">
              <a:extLst>
                <a:ext uri="{FF2B5EF4-FFF2-40B4-BE49-F238E27FC236}">
                  <a16:creationId xmlns:a16="http://schemas.microsoft.com/office/drawing/2014/main" id="{E86462FD-A3A7-9558-F0AA-5B6404F01F82}"/>
                </a:ext>
              </a:extLst>
            </p:cNvPr>
            <p:cNvSpPr txBox="1">
              <a:spLocks noChangeArrowheads="1"/>
            </p:cNvSpPr>
            <p:nvPr/>
          </p:nvSpPr>
          <p:spPr bwMode="auto">
            <a:xfrm>
              <a:off x="3200400" y="4343400"/>
              <a:ext cx="385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s</a:t>
              </a:r>
              <a:r>
                <a:rPr lang="en-US" altLang="sv-SE" sz="1800" baseline="-25000">
                  <a:solidFill>
                    <a:schemeClr val="tx1"/>
                  </a:solidFill>
                  <a:latin typeface="Arial" panose="020B0604020202020204" pitchFamily="34" charset="0"/>
                </a:rPr>
                <a:t>1</a:t>
              </a:r>
              <a:endParaRPr lang="en-US" altLang="sv-SE" sz="1800">
                <a:solidFill>
                  <a:schemeClr val="tx1"/>
                </a:solidFill>
                <a:latin typeface="Arial" panose="020B0604020202020204" pitchFamily="34" charset="0"/>
              </a:endParaRPr>
            </a:p>
          </p:txBody>
        </p:sp>
        <p:sp>
          <p:nvSpPr>
            <p:cNvPr id="28697" name="TextBox 30">
              <a:extLst>
                <a:ext uri="{FF2B5EF4-FFF2-40B4-BE49-F238E27FC236}">
                  <a16:creationId xmlns:a16="http://schemas.microsoft.com/office/drawing/2014/main" id="{2ED9B350-EFAA-72D4-88BD-C78C66DDAC2D}"/>
                </a:ext>
              </a:extLst>
            </p:cNvPr>
            <p:cNvSpPr txBox="1">
              <a:spLocks noChangeArrowheads="1"/>
            </p:cNvSpPr>
            <p:nvPr/>
          </p:nvSpPr>
          <p:spPr bwMode="auto">
            <a:xfrm>
              <a:off x="4953000" y="4343400"/>
              <a:ext cx="385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s</a:t>
              </a:r>
              <a:r>
                <a:rPr lang="en-US" altLang="sv-SE" sz="1800" baseline="-25000">
                  <a:solidFill>
                    <a:schemeClr val="tx1"/>
                  </a:solidFill>
                  <a:latin typeface="Arial" panose="020B0604020202020204" pitchFamily="34" charset="0"/>
                </a:rPr>
                <a:t>2</a:t>
              </a:r>
              <a:endParaRPr lang="en-US" altLang="sv-SE" sz="180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7">
            <a:extLst>
              <a:ext uri="{FF2B5EF4-FFF2-40B4-BE49-F238E27FC236}">
                <a16:creationId xmlns:a16="http://schemas.microsoft.com/office/drawing/2014/main" id="{BD87DC27-B97F-CFE7-6659-531D98173C69}"/>
              </a:ext>
            </a:extLst>
          </p:cNvPr>
          <p:cNvSpPr>
            <a:spLocks noGrp="1"/>
          </p:cNvSpPr>
          <p:nvPr>
            <p:ph type="title"/>
          </p:nvPr>
        </p:nvSpPr>
        <p:spPr>
          <a:xfrm>
            <a:off x="1143000" y="76200"/>
            <a:ext cx="7138988" cy="1143000"/>
          </a:xfrm>
        </p:spPr>
        <p:txBody>
          <a:bodyPr/>
          <a:lstStyle/>
          <a:p>
            <a:r>
              <a:rPr lang="en-US" altLang="sv-SE">
                <a:ea typeface="ＭＳ Ｐゴシック" panose="020B0600070205080204" pitchFamily="34" charset="-128"/>
              </a:rPr>
              <a:t>Coefficient of Performance </a:t>
            </a:r>
            <a:br>
              <a:rPr lang="en-US" altLang="sv-SE">
                <a:ea typeface="ＭＳ Ｐゴシック" panose="020B0600070205080204" pitchFamily="34" charset="-128"/>
              </a:rPr>
            </a:br>
            <a:r>
              <a:rPr lang="en-US" altLang="sv-SE">
                <a:ea typeface="ＭＳ Ｐゴシック" panose="020B0600070205080204" pitchFamily="34" charset="-128"/>
              </a:rPr>
              <a:t>&amp; the Carnot Cycle</a:t>
            </a:r>
          </a:p>
        </p:txBody>
      </p:sp>
      <p:sp>
        <p:nvSpPr>
          <p:cNvPr id="29698" name="Content Placeholder 8">
            <a:extLst>
              <a:ext uri="{FF2B5EF4-FFF2-40B4-BE49-F238E27FC236}">
                <a16:creationId xmlns:a16="http://schemas.microsoft.com/office/drawing/2014/main" id="{E4307F14-598B-9CB2-C1FF-CE2F9638FC24}"/>
              </a:ext>
            </a:extLst>
          </p:cNvPr>
          <p:cNvSpPr>
            <a:spLocks noGrp="1"/>
          </p:cNvSpPr>
          <p:nvPr>
            <p:ph idx="1"/>
          </p:nvPr>
        </p:nvSpPr>
        <p:spPr>
          <a:xfrm>
            <a:off x="381000" y="1524000"/>
            <a:ext cx="8229600" cy="4525963"/>
          </a:xfrm>
        </p:spPr>
        <p:txBody>
          <a:bodyPr/>
          <a:lstStyle/>
          <a:p>
            <a:r>
              <a:rPr lang="en-US" altLang="sv-SE" sz="2400">
                <a:ea typeface="ＭＳ Ｐゴシック" panose="020B0600070205080204" pitchFamily="34" charset="-128"/>
              </a:rPr>
              <a:t>Coefficient of Performance: the heat absorbed from the cold sink divided by the net work required to remove this heat</a:t>
            </a:r>
          </a:p>
          <a:p>
            <a:endParaRPr lang="en-US" altLang="sv-SE" sz="2400">
              <a:ea typeface="ＭＳ Ｐゴシック" panose="020B0600070205080204" pitchFamily="34" charset="-128"/>
            </a:endParaRPr>
          </a:p>
          <a:p>
            <a:endParaRPr lang="en-US" altLang="sv-SE" sz="2400">
              <a:ea typeface="ＭＳ Ｐゴシック" panose="020B0600070205080204" pitchFamily="34" charset="-128"/>
            </a:endParaRPr>
          </a:p>
          <a:p>
            <a:endParaRPr lang="en-US" altLang="sv-SE" sz="2400">
              <a:ea typeface="ＭＳ Ｐゴシック" panose="020B0600070205080204" pitchFamily="34" charset="-128"/>
            </a:endParaRPr>
          </a:p>
          <a:p>
            <a:pPr lvl="1"/>
            <a:r>
              <a:rPr lang="en-US" altLang="sv-SE">
                <a:ea typeface="ＭＳ Ｐゴシック" panose="020B0600070205080204" pitchFamily="34" charset="-128"/>
              </a:rPr>
              <a:t>Minus sign takes into account that the heat absorbed by the cycle is positive while the work do is negative</a:t>
            </a:r>
          </a:p>
          <a:p>
            <a:r>
              <a:rPr lang="en-US" altLang="sv-SE" sz="2400">
                <a:ea typeface="ＭＳ Ｐゴシック" panose="020B0600070205080204" pitchFamily="34" charset="-128"/>
              </a:rPr>
              <a:t>Since this is a closed cycle, the net work done is equal to the net heat transferred. Since this cycle completely reversible, the 2</a:t>
            </a:r>
            <a:r>
              <a:rPr lang="en-US" altLang="sv-SE" sz="2400" baseline="30000">
                <a:ea typeface="ＭＳ Ｐゴシック" panose="020B0600070205080204" pitchFamily="34" charset="-128"/>
              </a:rPr>
              <a:t>nd</a:t>
            </a:r>
            <a:r>
              <a:rPr lang="en-US" altLang="sv-SE" sz="2400">
                <a:ea typeface="ＭＳ Ｐゴシック" panose="020B0600070205080204" pitchFamily="34" charset="-128"/>
              </a:rPr>
              <a:t> law gives the net heat transferred as:</a:t>
            </a:r>
          </a:p>
          <a:p>
            <a:pPr>
              <a:buFont typeface="Wingdings" pitchFamily="2" charset="2"/>
              <a:buNone/>
            </a:pPr>
            <a:endParaRPr lang="en-US" altLang="sv-SE" baseline="30000">
              <a:ea typeface="ＭＳ Ｐゴシック" panose="020B0600070205080204" pitchFamily="34" charset="-128"/>
            </a:endParaRPr>
          </a:p>
          <a:p>
            <a:pPr lvl="1"/>
            <a:endParaRPr lang="en-US" altLang="sv-SE">
              <a:ea typeface="ＭＳ Ｐゴシック" panose="020B0600070205080204" pitchFamily="34" charset="-128"/>
            </a:endParaRPr>
          </a:p>
        </p:txBody>
      </p:sp>
      <p:sp>
        <p:nvSpPr>
          <p:cNvPr id="29699" name="Date Placeholder 6">
            <a:extLst>
              <a:ext uri="{FF2B5EF4-FFF2-40B4-BE49-F238E27FC236}">
                <a16:creationId xmlns:a16="http://schemas.microsoft.com/office/drawing/2014/main" id="{9B021B87-4E9D-F83B-6BB4-E87AA0DDA3E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29700" name="Footer Placeholder 4">
            <a:extLst>
              <a:ext uri="{FF2B5EF4-FFF2-40B4-BE49-F238E27FC236}">
                <a16:creationId xmlns:a16="http://schemas.microsoft.com/office/drawing/2014/main" id="{E2625BF6-E88B-A6DC-6DA3-99518901644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6 | Refrigeration &amp; Liquefaction - J. G. Weisend II</a:t>
            </a:r>
          </a:p>
        </p:txBody>
      </p:sp>
      <p:sp>
        <p:nvSpPr>
          <p:cNvPr id="29701" name="Slide Number Placeholder 5">
            <a:extLst>
              <a:ext uri="{FF2B5EF4-FFF2-40B4-BE49-F238E27FC236}">
                <a16:creationId xmlns:a16="http://schemas.microsoft.com/office/drawing/2014/main" id="{4573A3A6-F1E3-28D6-E8BB-44AC09A658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1C939F91-E9F7-9A49-BC88-1049F0E7D1E9}" type="slidenum">
              <a:rPr lang="en-US" altLang="sv-SE" sz="1000">
                <a:solidFill>
                  <a:srgbClr val="064308"/>
                </a:solidFill>
                <a:latin typeface="Arial" panose="020B0604020202020204" pitchFamily="34" charset="0"/>
              </a:rPr>
              <a:pPr eaLnBrk="0" hangingPunct="0">
                <a:spcBef>
                  <a:spcPct val="0"/>
                </a:spcBef>
                <a:buFontTx/>
                <a:buNone/>
              </a:pPr>
              <a:t>12</a:t>
            </a:fld>
            <a:endParaRPr lang="en-US" altLang="sv-SE" sz="1000">
              <a:solidFill>
                <a:srgbClr val="064308"/>
              </a:solidFill>
              <a:latin typeface="Arial" panose="020B0604020202020204" pitchFamily="34" charset="0"/>
            </a:endParaRPr>
          </a:p>
        </p:txBody>
      </p:sp>
      <p:graphicFrame>
        <p:nvGraphicFramePr>
          <p:cNvPr id="29702" name="Object 2">
            <a:extLst>
              <a:ext uri="{FF2B5EF4-FFF2-40B4-BE49-F238E27FC236}">
                <a16:creationId xmlns:a16="http://schemas.microsoft.com/office/drawing/2014/main" id="{E339C440-FA2E-DD8A-BBE2-6D790BDE39FD}"/>
              </a:ext>
            </a:extLst>
          </p:cNvPr>
          <p:cNvGraphicFramePr>
            <a:graphicFrameLocks noChangeAspect="1"/>
          </p:cNvGraphicFramePr>
          <p:nvPr/>
        </p:nvGraphicFramePr>
        <p:xfrm>
          <a:off x="2667000" y="2362200"/>
          <a:ext cx="2898775" cy="1371600"/>
        </p:xfrm>
        <a:graphic>
          <a:graphicData uri="http://schemas.openxmlformats.org/presentationml/2006/ole">
            <mc:AlternateContent xmlns:mc="http://schemas.openxmlformats.org/markup-compatibility/2006">
              <mc:Choice xmlns:v="urn:schemas-microsoft-com:vml" Requires="v">
                <p:oleObj name="Equation" r:id="rId2" imgW="38328600" imgH="18135600" progId="Equation.3">
                  <p:embed/>
                </p:oleObj>
              </mc:Choice>
              <mc:Fallback>
                <p:oleObj name="Equation" r:id="rId2" imgW="38328600" imgH="181356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362200"/>
                        <a:ext cx="2898775"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9703" name="Object 3">
            <a:extLst>
              <a:ext uri="{FF2B5EF4-FFF2-40B4-BE49-F238E27FC236}">
                <a16:creationId xmlns:a16="http://schemas.microsoft.com/office/drawing/2014/main" id="{AD00EE42-1A33-8596-19C5-341E5CFC7C31}"/>
              </a:ext>
            </a:extLst>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name="Equation" r:id="rId4" imgW="2628900" imgH="4978400" progId="Equation.3">
                  <p:embed/>
                </p:oleObj>
              </mc:Choice>
              <mc:Fallback>
                <p:oleObj name="Equation" r:id="rId4" imgW="2628900" imgH="49784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321050"/>
                        <a:ext cx="9144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9704" name="Object 4">
            <a:extLst>
              <a:ext uri="{FF2B5EF4-FFF2-40B4-BE49-F238E27FC236}">
                <a16:creationId xmlns:a16="http://schemas.microsoft.com/office/drawing/2014/main" id="{B4B04248-8FCD-A351-FA2A-C8591A777204}"/>
              </a:ext>
            </a:extLst>
          </p:cNvPr>
          <p:cNvGraphicFramePr>
            <a:graphicFrameLocks noChangeAspect="1"/>
          </p:cNvGraphicFramePr>
          <p:nvPr/>
        </p:nvGraphicFramePr>
        <p:xfrm>
          <a:off x="457200" y="5638800"/>
          <a:ext cx="8475663" cy="609600"/>
        </p:xfrm>
        <a:graphic>
          <a:graphicData uri="http://schemas.openxmlformats.org/presentationml/2006/ole">
            <mc:AlternateContent xmlns:mc="http://schemas.openxmlformats.org/markup-compatibility/2006">
              <mc:Choice xmlns:v="urn:schemas-microsoft-com:vml" Requires="v">
                <p:oleObj name="Equation" r:id="rId6" imgW="70510400" imgH="6438900" progId="Equation.3">
                  <p:embed/>
                </p:oleObj>
              </mc:Choice>
              <mc:Fallback>
                <p:oleObj name="Equation" r:id="rId6" imgW="70510400" imgH="64389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638800"/>
                        <a:ext cx="847566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a:extLst>
              <a:ext uri="{FF2B5EF4-FFF2-40B4-BE49-F238E27FC236}">
                <a16:creationId xmlns:a16="http://schemas.microsoft.com/office/drawing/2014/main" id="{8A9A0818-7CF7-18E0-680E-D4C4344E8A63}"/>
              </a:ext>
            </a:extLst>
          </p:cNvPr>
          <p:cNvSpPr>
            <a:spLocks noGrp="1"/>
          </p:cNvSpPr>
          <p:nvPr>
            <p:ph type="title"/>
          </p:nvPr>
        </p:nvSpPr>
        <p:spPr>
          <a:xfrm>
            <a:off x="1143000" y="76200"/>
            <a:ext cx="7138988" cy="1143000"/>
          </a:xfrm>
        </p:spPr>
        <p:txBody>
          <a:bodyPr/>
          <a:lstStyle/>
          <a:p>
            <a:r>
              <a:rPr lang="en-US" altLang="sv-SE">
                <a:ea typeface="ＭＳ Ｐゴシック" panose="020B0600070205080204" pitchFamily="34" charset="-128"/>
              </a:rPr>
              <a:t>Coefficient of Performance </a:t>
            </a:r>
            <a:br>
              <a:rPr lang="en-US" altLang="sv-SE">
                <a:ea typeface="ＭＳ Ｐゴシック" panose="020B0600070205080204" pitchFamily="34" charset="-128"/>
              </a:rPr>
            </a:br>
            <a:r>
              <a:rPr lang="en-US" altLang="sv-SE">
                <a:ea typeface="ＭＳ Ｐゴシック" panose="020B0600070205080204" pitchFamily="34" charset="-128"/>
              </a:rPr>
              <a:t>&amp; the Carnot Cycle</a:t>
            </a:r>
          </a:p>
        </p:txBody>
      </p:sp>
      <p:sp>
        <p:nvSpPr>
          <p:cNvPr id="24577" name="Content Placeholder 1">
            <a:extLst>
              <a:ext uri="{FF2B5EF4-FFF2-40B4-BE49-F238E27FC236}">
                <a16:creationId xmlns:a16="http://schemas.microsoft.com/office/drawing/2014/main" id="{979F7348-E64F-314D-A558-816B41FC12A2}"/>
              </a:ext>
            </a:extLst>
          </p:cNvPr>
          <p:cNvSpPr>
            <a:spLocks noGrp="1"/>
          </p:cNvSpPr>
          <p:nvPr>
            <p:ph idx="1"/>
          </p:nvPr>
        </p:nvSpPr>
        <p:spPr>
          <a:xfrm>
            <a:off x="381000" y="1447800"/>
            <a:ext cx="8458200" cy="4525963"/>
          </a:xfrm>
        </p:spPr>
        <p:txBody>
          <a:bodyPr/>
          <a:lstStyle/>
          <a:p>
            <a:pPr>
              <a:buFont typeface="Arial" charset="0"/>
              <a:buChar char="•"/>
              <a:defRPr/>
            </a:pPr>
            <a:r>
              <a:rPr lang="en-US" dirty="0"/>
              <a:t>Thus</a:t>
            </a:r>
          </a:p>
          <a:p>
            <a:pPr>
              <a:buFont typeface="Arial" charset="0"/>
              <a:buChar char="•"/>
              <a:defRPr/>
            </a:pPr>
            <a:endParaRPr lang="en-US" dirty="0"/>
          </a:p>
          <a:p>
            <a:pPr>
              <a:buFont typeface="Arial" charset="0"/>
              <a:buChar char="•"/>
              <a:defRPr/>
            </a:pPr>
            <a:r>
              <a:rPr lang="en-US" dirty="0"/>
              <a:t>Again from the 2</a:t>
            </a:r>
            <a:r>
              <a:rPr lang="en-US" baseline="30000" dirty="0"/>
              <a:t>nd</a:t>
            </a:r>
            <a:r>
              <a:rPr lang="en-US" dirty="0"/>
              <a:t> Law:</a:t>
            </a:r>
          </a:p>
          <a:p>
            <a:pPr>
              <a:buFont typeface="Arial" charset="0"/>
              <a:buChar char="•"/>
              <a:defRPr/>
            </a:pPr>
            <a:endParaRPr lang="en-US" dirty="0"/>
          </a:p>
          <a:p>
            <a:pPr>
              <a:buFont typeface="Arial" charset="0"/>
              <a:buChar char="•"/>
              <a:defRPr/>
            </a:pPr>
            <a:endParaRPr lang="en-US" dirty="0"/>
          </a:p>
          <a:p>
            <a:pPr>
              <a:buFont typeface="Arial" charset="0"/>
              <a:buChar char="•"/>
              <a:defRPr/>
            </a:pPr>
            <a:r>
              <a:rPr lang="en-US" dirty="0"/>
              <a:t>Thus, for the Carnot cycle the COP may be written as:</a:t>
            </a:r>
          </a:p>
          <a:p>
            <a:pPr>
              <a:buFont typeface="Arial" charset="0"/>
              <a:buChar char="•"/>
              <a:defRPr/>
            </a:pPr>
            <a:endParaRPr lang="en-US" dirty="0"/>
          </a:p>
          <a:p>
            <a:pPr marL="457200" lvl="1" indent="0">
              <a:buFont typeface="Arial" charset="0"/>
              <a:buNone/>
              <a:defRPr/>
            </a:pPr>
            <a:endParaRPr lang="en-US" dirty="0"/>
          </a:p>
          <a:p>
            <a:pPr lvl="1">
              <a:buFont typeface="Arial" charset="0"/>
              <a:buChar char="–"/>
              <a:defRPr/>
            </a:pPr>
            <a:r>
              <a:rPr lang="en-US" dirty="0"/>
              <a:t>For the Carnot cycle the COP is dependent only on the temperatures</a:t>
            </a:r>
          </a:p>
        </p:txBody>
      </p:sp>
      <p:sp>
        <p:nvSpPr>
          <p:cNvPr id="30723" name="Date Placeholder 5">
            <a:extLst>
              <a:ext uri="{FF2B5EF4-FFF2-40B4-BE49-F238E27FC236}">
                <a16:creationId xmlns:a16="http://schemas.microsoft.com/office/drawing/2014/main" id="{03F0038F-ED43-1E9A-2C1A-5745F58BECB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30724" name="Footer Placeholder 3">
            <a:extLst>
              <a:ext uri="{FF2B5EF4-FFF2-40B4-BE49-F238E27FC236}">
                <a16:creationId xmlns:a16="http://schemas.microsoft.com/office/drawing/2014/main" id="{85860C95-F6BB-AE2D-1E9E-599DF2EE266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6 | Refrigeration &amp; Liquefaction - J. G. Weisend II</a:t>
            </a:r>
          </a:p>
        </p:txBody>
      </p:sp>
      <p:sp>
        <p:nvSpPr>
          <p:cNvPr id="30725" name="Slide Number Placeholder 4">
            <a:extLst>
              <a:ext uri="{FF2B5EF4-FFF2-40B4-BE49-F238E27FC236}">
                <a16:creationId xmlns:a16="http://schemas.microsoft.com/office/drawing/2014/main" id="{A08F64BD-940F-06F4-BD5A-812CADA47B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9EEFE5C2-3681-4846-9F74-9120071CD5F0}" type="slidenum">
              <a:rPr lang="en-US" altLang="sv-SE" sz="1000">
                <a:solidFill>
                  <a:srgbClr val="064308"/>
                </a:solidFill>
                <a:latin typeface="Arial" panose="020B0604020202020204" pitchFamily="34" charset="0"/>
              </a:rPr>
              <a:pPr eaLnBrk="0" hangingPunct="0">
                <a:spcBef>
                  <a:spcPct val="0"/>
                </a:spcBef>
                <a:buFontTx/>
                <a:buNone/>
              </a:pPr>
              <a:t>13</a:t>
            </a:fld>
            <a:endParaRPr lang="en-US" altLang="sv-SE" sz="1000">
              <a:solidFill>
                <a:srgbClr val="064308"/>
              </a:solidFill>
              <a:latin typeface="Arial" panose="020B0604020202020204" pitchFamily="34" charset="0"/>
            </a:endParaRPr>
          </a:p>
        </p:txBody>
      </p:sp>
      <p:graphicFrame>
        <p:nvGraphicFramePr>
          <p:cNvPr id="30726" name="Object 2">
            <a:extLst>
              <a:ext uri="{FF2B5EF4-FFF2-40B4-BE49-F238E27FC236}">
                <a16:creationId xmlns:a16="http://schemas.microsoft.com/office/drawing/2014/main" id="{81084695-04BA-F43C-9972-EB92CE9695A9}"/>
              </a:ext>
            </a:extLst>
          </p:cNvPr>
          <p:cNvGraphicFramePr>
            <a:graphicFrameLocks noChangeAspect="1"/>
          </p:cNvGraphicFramePr>
          <p:nvPr/>
        </p:nvGraphicFramePr>
        <p:xfrm>
          <a:off x="1905000" y="1600200"/>
          <a:ext cx="4394200" cy="685800"/>
        </p:xfrm>
        <a:graphic>
          <a:graphicData uri="http://schemas.openxmlformats.org/presentationml/2006/ole">
            <mc:AlternateContent xmlns:mc="http://schemas.openxmlformats.org/markup-compatibility/2006">
              <mc:Choice xmlns:v="urn:schemas-microsoft-com:vml" Requires="v">
                <p:oleObj name="Equation" r:id="rId2" imgW="50609500" imgH="7899400" progId="Equation.3">
                  <p:embed/>
                </p:oleObj>
              </mc:Choice>
              <mc:Fallback>
                <p:oleObj name="Equation" r:id="rId2" imgW="50609500" imgH="78994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00200"/>
                        <a:ext cx="43942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0727" name="Object 3">
            <a:extLst>
              <a:ext uri="{FF2B5EF4-FFF2-40B4-BE49-F238E27FC236}">
                <a16:creationId xmlns:a16="http://schemas.microsoft.com/office/drawing/2014/main" id="{06DAEA61-957B-94CD-8BCE-D9C23580DCDD}"/>
              </a:ext>
            </a:extLst>
          </p:cNvPr>
          <p:cNvGraphicFramePr>
            <a:graphicFrameLocks noChangeAspect="1"/>
          </p:cNvGraphicFramePr>
          <p:nvPr/>
        </p:nvGraphicFramePr>
        <p:xfrm>
          <a:off x="2438400" y="3048000"/>
          <a:ext cx="2209800" cy="685800"/>
        </p:xfrm>
        <a:graphic>
          <a:graphicData uri="http://schemas.openxmlformats.org/presentationml/2006/ole">
            <mc:AlternateContent xmlns:mc="http://schemas.openxmlformats.org/markup-compatibility/2006">
              <mc:Choice xmlns:v="urn:schemas-microsoft-com:vml" Requires="v">
                <p:oleObj name="Equation" r:id="rId4" imgW="25450800" imgH="7899400" progId="Equation.3">
                  <p:embed/>
                </p:oleObj>
              </mc:Choice>
              <mc:Fallback>
                <p:oleObj name="Equation" r:id="rId4" imgW="25450800" imgH="78994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048000"/>
                        <a:ext cx="2209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0728" name="Object 4">
            <a:extLst>
              <a:ext uri="{FF2B5EF4-FFF2-40B4-BE49-F238E27FC236}">
                <a16:creationId xmlns:a16="http://schemas.microsoft.com/office/drawing/2014/main" id="{F6AF7BC2-E20F-206E-1B94-D5D61A71EC50}"/>
              </a:ext>
            </a:extLst>
          </p:cNvPr>
          <p:cNvGraphicFramePr>
            <a:graphicFrameLocks noChangeAspect="1"/>
          </p:cNvGraphicFramePr>
          <p:nvPr/>
        </p:nvGraphicFramePr>
        <p:xfrm>
          <a:off x="2514600" y="4648200"/>
          <a:ext cx="2935288" cy="685800"/>
        </p:xfrm>
        <a:graphic>
          <a:graphicData uri="http://schemas.openxmlformats.org/presentationml/2006/ole">
            <mc:AlternateContent xmlns:mc="http://schemas.openxmlformats.org/markup-compatibility/2006">
              <mc:Choice xmlns:v="urn:schemas-microsoft-com:vml" Requires="v">
                <p:oleObj name="Equation" r:id="rId6" imgW="38328600" imgH="9944100" progId="Equation.3">
                  <p:embed/>
                </p:oleObj>
              </mc:Choice>
              <mc:Fallback>
                <p:oleObj name="Equation" r:id="rId6" imgW="38328600" imgH="99441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648200"/>
                        <a:ext cx="29352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a:extLst>
              <a:ext uri="{FF2B5EF4-FFF2-40B4-BE49-F238E27FC236}">
                <a16:creationId xmlns:a16="http://schemas.microsoft.com/office/drawing/2014/main" id="{8D347909-F898-74B2-7EE3-1D19E32BE18C}"/>
              </a:ext>
            </a:extLst>
          </p:cNvPr>
          <p:cNvSpPr>
            <a:spLocks noGrp="1"/>
          </p:cNvSpPr>
          <p:nvPr>
            <p:ph type="title"/>
          </p:nvPr>
        </p:nvSpPr>
        <p:spPr>
          <a:xfrm>
            <a:off x="1219200" y="152400"/>
            <a:ext cx="7138988" cy="1143000"/>
          </a:xfrm>
        </p:spPr>
        <p:txBody>
          <a:bodyPr/>
          <a:lstStyle/>
          <a:p>
            <a:r>
              <a:rPr lang="en-US" altLang="sv-SE">
                <a:ea typeface="ＭＳ Ｐゴシック" panose="020B0600070205080204" pitchFamily="34" charset="-128"/>
              </a:rPr>
              <a:t>Coefficient of Performance </a:t>
            </a:r>
            <a:br>
              <a:rPr lang="en-US" altLang="sv-SE">
                <a:ea typeface="ＭＳ Ｐゴシック" panose="020B0600070205080204" pitchFamily="34" charset="-128"/>
              </a:rPr>
            </a:br>
            <a:r>
              <a:rPr lang="en-US" altLang="sv-SE">
                <a:ea typeface="ＭＳ Ｐゴシック" panose="020B0600070205080204" pitchFamily="34" charset="-128"/>
              </a:rPr>
              <a:t>&amp; the Carnot Cycle</a:t>
            </a:r>
          </a:p>
        </p:txBody>
      </p:sp>
      <p:sp>
        <p:nvSpPr>
          <p:cNvPr id="31746" name="Content Placeholder 1">
            <a:extLst>
              <a:ext uri="{FF2B5EF4-FFF2-40B4-BE49-F238E27FC236}">
                <a16:creationId xmlns:a16="http://schemas.microsoft.com/office/drawing/2014/main" id="{3FEA6C88-CC5F-0900-F8A3-9A3D3F09A65C}"/>
              </a:ext>
            </a:extLst>
          </p:cNvPr>
          <p:cNvSpPr>
            <a:spLocks noGrp="1"/>
          </p:cNvSpPr>
          <p:nvPr>
            <p:ph idx="1"/>
          </p:nvPr>
        </p:nvSpPr>
        <p:spPr>
          <a:xfrm>
            <a:off x="228600" y="1524000"/>
            <a:ext cx="8763000" cy="4525963"/>
          </a:xfrm>
        </p:spPr>
        <p:txBody>
          <a:bodyPr/>
          <a:lstStyle/>
          <a:p>
            <a:r>
              <a:rPr lang="en-US" altLang="sv-SE" sz="2000">
                <a:ea typeface="ＭＳ Ｐゴシック" panose="020B0600070205080204" pitchFamily="34" charset="-128"/>
              </a:rPr>
              <a:t>For a plant operating between room 300 K and 4.2 K, the Carnot COP is </a:t>
            </a:r>
          </a:p>
          <a:p>
            <a:pPr>
              <a:buFont typeface="Arial" panose="020B0604020202020204" pitchFamily="34" charset="0"/>
              <a:buNone/>
            </a:pPr>
            <a:r>
              <a:rPr lang="en-US" altLang="sv-SE" sz="2000">
                <a:ea typeface="ＭＳ Ｐゴシック" panose="020B0600070205080204" pitchFamily="34" charset="-128"/>
              </a:rPr>
              <a:t>4.2/( 300 – 4.2) or 0.0142</a:t>
            </a:r>
          </a:p>
          <a:p>
            <a:r>
              <a:rPr lang="en-US" altLang="sv-SE" sz="2000">
                <a:ea typeface="ＭＳ Ｐゴシック" panose="020B0600070205080204" pitchFamily="34" charset="-128"/>
              </a:rPr>
              <a:t>The Carnot cycle is the ideal case. It is the best you can do without violating the laws of thermodynamics</a:t>
            </a:r>
          </a:p>
          <a:p>
            <a:r>
              <a:rPr lang="en-US" altLang="sv-SE" sz="2000">
                <a:ea typeface="ＭＳ Ｐゴシック" panose="020B0600070205080204" pitchFamily="34" charset="-128"/>
              </a:rPr>
              <a:t>Note that the form of the Carnot COP shows  that you have a better COP (thus a more efficient process or refrigerator) if T</a:t>
            </a:r>
            <a:r>
              <a:rPr lang="en-US" altLang="sv-SE" sz="2000" baseline="-25000">
                <a:ea typeface="ＭＳ Ｐゴシック" panose="020B0600070205080204" pitchFamily="34" charset="-128"/>
              </a:rPr>
              <a:t>C</a:t>
            </a:r>
            <a:r>
              <a:rPr lang="en-US" altLang="sv-SE" sz="2000">
                <a:ea typeface="ＭＳ Ｐゴシック" panose="020B0600070205080204" pitchFamily="34" charset="-128"/>
              </a:rPr>
              <a:t> is large</a:t>
            </a:r>
          </a:p>
          <a:p>
            <a:pPr lvl="1"/>
            <a:r>
              <a:rPr lang="en-US" altLang="sv-SE" sz="1800">
                <a:solidFill>
                  <a:srgbClr val="FF0000"/>
                </a:solidFill>
                <a:ea typeface="ＭＳ Ｐゴシック" panose="020B0600070205080204" pitchFamily="34" charset="-128"/>
              </a:rPr>
              <a:t>It is always thermodynamically more efficient to intercept heat (provide cooling) at higher temperatures</a:t>
            </a:r>
          </a:p>
          <a:p>
            <a:pPr lvl="1"/>
            <a:r>
              <a:rPr lang="en-US" altLang="sv-SE" sz="1800">
                <a:ea typeface="ＭＳ Ｐゴシック" panose="020B0600070205080204" pitchFamily="34" charset="-128"/>
              </a:rPr>
              <a:t>This fact drives a lot of cryogenic design</a:t>
            </a:r>
          </a:p>
          <a:p>
            <a:r>
              <a:rPr lang="en-US" altLang="sv-SE" sz="2000">
                <a:ea typeface="ＭＳ Ｐゴシック" panose="020B0600070205080204" pitchFamily="34" charset="-128"/>
              </a:rPr>
              <a:t>In practice, we generally discuss the inverse of the COP because this allows us to describe the number of watts of work required to provide 1 Watt of cooling at a given temperature. For a Carnot cycle providing cooling at 4.2 K. This is </a:t>
            </a:r>
            <a:r>
              <a:rPr lang="en-US" altLang="sv-SE" sz="2000" b="1">
                <a:ea typeface="ＭＳ Ｐゴシック" panose="020B0600070205080204" pitchFamily="34" charset="-128"/>
              </a:rPr>
              <a:t>70 W/W</a:t>
            </a:r>
          </a:p>
          <a:p>
            <a:pPr lvl="1"/>
            <a:r>
              <a:rPr lang="en-US" altLang="sv-SE" sz="1800">
                <a:ea typeface="ＭＳ Ｐゴシック" panose="020B0600070205080204" pitchFamily="34" charset="-128"/>
              </a:rPr>
              <a:t>People will frequently and incorrectly refer to this as a COP as well</a:t>
            </a:r>
          </a:p>
          <a:p>
            <a:endParaRPr lang="en-US" altLang="sv-SE">
              <a:ea typeface="ＭＳ Ｐゴシック" panose="020B0600070205080204" pitchFamily="34" charset="-128"/>
            </a:endParaRPr>
          </a:p>
          <a:p>
            <a:pPr lvl="1">
              <a:buFont typeface="Arial" panose="020B0604020202020204" pitchFamily="34" charset="0"/>
              <a:buNone/>
            </a:pPr>
            <a:r>
              <a:rPr lang="en-US" altLang="sv-SE">
                <a:ea typeface="ＭＳ Ｐゴシック" panose="020B0600070205080204" pitchFamily="34" charset="-128"/>
              </a:rPr>
              <a:t>	</a:t>
            </a:r>
          </a:p>
          <a:p>
            <a:endParaRPr lang="en-US" altLang="sv-SE">
              <a:ea typeface="ＭＳ Ｐゴシック" panose="020B0600070205080204" pitchFamily="34" charset="-128"/>
            </a:endParaRPr>
          </a:p>
        </p:txBody>
      </p:sp>
      <p:sp>
        <p:nvSpPr>
          <p:cNvPr id="31747" name="Date Placeholder 5">
            <a:extLst>
              <a:ext uri="{FF2B5EF4-FFF2-40B4-BE49-F238E27FC236}">
                <a16:creationId xmlns:a16="http://schemas.microsoft.com/office/drawing/2014/main" id="{9925C28C-5AB2-7C5C-CBE7-A8490D6A612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31748" name="Footer Placeholder 3">
            <a:extLst>
              <a:ext uri="{FF2B5EF4-FFF2-40B4-BE49-F238E27FC236}">
                <a16:creationId xmlns:a16="http://schemas.microsoft.com/office/drawing/2014/main" id="{69AF195D-D5CB-EB2C-7270-3887C7959C1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6 | Refrigeration &amp; Liquefaction - J. G. Weisend II</a:t>
            </a:r>
          </a:p>
        </p:txBody>
      </p:sp>
      <p:sp>
        <p:nvSpPr>
          <p:cNvPr id="31749" name="Slide Number Placeholder 4">
            <a:extLst>
              <a:ext uri="{FF2B5EF4-FFF2-40B4-BE49-F238E27FC236}">
                <a16:creationId xmlns:a16="http://schemas.microsoft.com/office/drawing/2014/main" id="{E57FB310-CB68-C2D5-051F-173E9EDE131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7422D361-39E0-9C4C-8194-527940A9E4AD}" type="slidenum">
              <a:rPr lang="en-US" altLang="sv-SE" sz="1000">
                <a:solidFill>
                  <a:srgbClr val="064308"/>
                </a:solidFill>
                <a:latin typeface="Arial" panose="020B0604020202020204" pitchFamily="34" charset="0"/>
              </a:rPr>
              <a:pPr eaLnBrk="0" hangingPunct="0">
                <a:spcBef>
                  <a:spcPct val="0"/>
                </a:spcBef>
                <a:buFontTx/>
                <a:buNone/>
              </a:pPr>
              <a:t>14</a:t>
            </a:fld>
            <a:endParaRPr lang="en-US" altLang="sv-SE" sz="1000">
              <a:solidFill>
                <a:srgbClr val="064308"/>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2">
            <a:extLst>
              <a:ext uri="{FF2B5EF4-FFF2-40B4-BE49-F238E27FC236}">
                <a16:creationId xmlns:a16="http://schemas.microsoft.com/office/drawing/2014/main" id="{AFCE0F66-3367-30AA-4418-0399C3823981}"/>
              </a:ext>
            </a:extLst>
          </p:cNvPr>
          <p:cNvSpPr>
            <a:spLocks noGrp="1"/>
          </p:cNvSpPr>
          <p:nvPr>
            <p:ph type="title"/>
          </p:nvPr>
        </p:nvSpPr>
        <p:spPr>
          <a:xfrm>
            <a:off x="1143000" y="152400"/>
            <a:ext cx="7138988" cy="1143000"/>
          </a:xfrm>
        </p:spPr>
        <p:txBody>
          <a:bodyPr/>
          <a:lstStyle/>
          <a:p>
            <a:r>
              <a:rPr lang="en-US" altLang="sv-SE">
                <a:ea typeface="ＭＳ Ｐゴシック" panose="020B0600070205080204" pitchFamily="34" charset="-128"/>
              </a:rPr>
              <a:t>Carnot Cycles &amp; the Real World</a:t>
            </a:r>
          </a:p>
        </p:txBody>
      </p:sp>
      <p:sp>
        <p:nvSpPr>
          <p:cNvPr id="32770" name="Content Placeholder 1">
            <a:extLst>
              <a:ext uri="{FF2B5EF4-FFF2-40B4-BE49-F238E27FC236}">
                <a16:creationId xmlns:a16="http://schemas.microsoft.com/office/drawing/2014/main" id="{6ADE9436-0B47-1634-AFEC-292D3B89D174}"/>
              </a:ext>
            </a:extLst>
          </p:cNvPr>
          <p:cNvSpPr>
            <a:spLocks noGrp="1"/>
          </p:cNvSpPr>
          <p:nvPr>
            <p:ph idx="1"/>
          </p:nvPr>
        </p:nvSpPr>
        <p:spPr>
          <a:xfrm>
            <a:off x="457200" y="1600200"/>
            <a:ext cx="8458200" cy="4525963"/>
          </a:xfrm>
        </p:spPr>
        <p:txBody>
          <a:bodyPr/>
          <a:lstStyle/>
          <a:p>
            <a:r>
              <a:rPr lang="en-US" altLang="sv-SE" sz="2000">
                <a:ea typeface="ＭＳ Ｐゴシック" panose="020B0600070205080204" pitchFamily="34" charset="-128"/>
              </a:rPr>
              <a:t>Can we build a real machine using a Carnot cycle?</a:t>
            </a:r>
          </a:p>
          <a:p>
            <a:pPr lvl="1"/>
            <a:r>
              <a:rPr lang="en-US" altLang="sv-SE" sz="2000">
                <a:ea typeface="ＭＳ Ｐゴシック" panose="020B0600070205080204" pitchFamily="34" charset="-128"/>
              </a:rPr>
              <a:t>In a word NO</a:t>
            </a:r>
          </a:p>
          <a:p>
            <a:r>
              <a:rPr lang="en-US" altLang="sv-SE" sz="2000">
                <a:ea typeface="ＭＳ Ｐゴシック" panose="020B0600070205080204" pitchFamily="34" charset="-128"/>
              </a:rPr>
              <a:t>Why?</a:t>
            </a:r>
          </a:p>
          <a:p>
            <a:pPr lvl="1"/>
            <a:r>
              <a:rPr lang="en-US" altLang="sv-SE" sz="2000">
                <a:ea typeface="ＭＳ Ｐゴシック" panose="020B0600070205080204" pitchFamily="34" charset="-128"/>
              </a:rPr>
              <a:t>Compressing a fluid isothermally is very hard to achieve, Normally the fluid is compressed and then cooled back down to 300 K</a:t>
            </a:r>
          </a:p>
          <a:p>
            <a:pPr lvl="1"/>
            <a:r>
              <a:rPr lang="en-US" altLang="sv-SE" sz="2000">
                <a:ea typeface="ＭＳ Ｐゴシック" panose="020B0600070205080204" pitchFamily="34" charset="-128"/>
              </a:rPr>
              <a:t>Expanding or compressing fluid isentropically is basically impossible</a:t>
            </a:r>
          </a:p>
          <a:p>
            <a:pPr lvl="1"/>
            <a:r>
              <a:rPr lang="en-US" altLang="sv-SE" sz="2000">
                <a:ea typeface="ＭＳ Ｐゴシック" panose="020B0600070205080204" pitchFamily="34" charset="-128"/>
              </a:rPr>
              <a:t>We can absorb heat into a boiling fluid isothermally but not with out irreversible losses</a:t>
            </a:r>
          </a:p>
          <a:p>
            <a:r>
              <a:rPr lang="en-US" altLang="sv-SE" sz="2000">
                <a:ea typeface="ＭＳ Ｐゴシック" panose="020B0600070205080204" pitchFamily="34" charset="-128"/>
              </a:rPr>
              <a:t>How close can we get to Carnot? We define the Figure of Merit (FOM) as: </a:t>
            </a:r>
          </a:p>
          <a:p>
            <a:pPr lvl="1">
              <a:buFont typeface="Arial" panose="020B0604020202020204" pitchFamily="34" charset="0"/>
              <a:buNone/>
            </a:pPr>
            <a:endParaRPr lang="en-US" altLang="sv-SE" sz="2000">
              <a:ea typeface="ＭＳ Ｐゴシック" panose="020B0600070205080204" pitchFamily="34" charset="-128"/>
            </a:endParaRPr>
          </a:p>
          <a:p>
            <a:pPr lvl="1">
              <a:buFont typeface="Arial" panose="020B0604020202020204" pitchFamily="34" charset="0"/>
              <a:buNone/>
            </a:pPr>
            <a:endParaRPr lang="en-US" altLang="sv-SE" sz="2000">
              <a:ea typeface="ＭＳ Ｐゴシック" panose="020B0600070205080204" pitchFamily="34" charset="-128"/>
            </a:endParaRPr>
          </a:p>
          <a:p>
            <a:pPr lvl="1">
              <a:buFont typeface="Arial" panose="020B0604020202020204" pitchFamily="34" charset="0"/>
              <a:buNone/>
            </a:pPr>
            <a:r>
              <a:rPr lang="en-US" altLang="sv-SE" sz="2000">
                <a:ea typeface="ＭＳ Ｐゴシック" panose="020B0600070205080204" pitchFamily="34" charset="-128"/>
              </a:rPr>
              <a:t>	</a:t>
            </a:r>
          </a:p>
          <a:p>
            <a:pPr lvl="1">
              <a:buFont typeface="Arial" panose="020B0604020202020204" pitchFamily="34" charset="0"/>
              <a:buNone/>
            </a:pPr>
            <a:r>
              <a:rPr lang="en-US" altLang="sv-SE" sz="2000">
                <a:ea typeface="ＭＳ Ｐゴシック" panose="020B0600070205080204" pitchFamily="34" charset="-128"/>
              </a:rPr>
              <a:t>We also speak in terms of </a:t>
            </a:r>
            <a:r>
              <a:rPr lang="ja-JP" altLang="en-US" sz="2000">
                <a:ea typeface="ＭＳ Ｐゴシック" panose="020B0600070205080204" pitchFamily="34" charset="-128"/>
              </a:rPr>
              <a:t>“</a:t>
            </a:r>
            <a:r>
              <a:rPr lang="en-US" altLang="ja-JP" sz="2000">
                <a:ea typeface="ＭＳ Ｐゴシック" panose="020B0600070205080204" pitchFamily="34" charset="-128"/>
              </a:rPr>
              <a:t>percent Carnot</a:t>
            </a:r>
            <a:r>
              <a:rPr lang="ja-JP" altLang="en-US" sz="2000">
                <a:ea typeface="ＭＳ Ｐゴシック" panose="020B0600070205080204" pitchFamily="34" charset="-128"/>
              </a:rPr>
              <a:t>”</a:t>
            </a:r>
            <a:r>
              <a:rPr lang="en-US" altLang="ja-JP" sz="2000">
                <a:ea typeface="ＭＳ Ｐゴシック" panose="020B0600070205080204" pitchFamily="34" charset="-128"/>
              </a:rPr>
              <a:t> i.e. FOM of 0.2 is 20% Carnot</a:t>
            </a:r>
            <a:endParaRPr lang="en-US" altLang="sv-SE" sz="2000">
              <a:ea typeface="ＭＳ Ｐゴシック" panose="020B0600070205080204" pitchFamily="34" charset="-128"/>
            </a:endParaRPr>
          </a:p>
        </p:txBody>
      </p:sp>
      <p:sp>
        <p:nvSpPr>
          <p:cNvPr id="32771" name="Date Placeholder 5">
            <a:extLst>
              <a:ext uri="{FF2B5EF4-FFF2-40B4-BE49-F238E27FC236}">
                <a16:creationId xmlns:a16="http://schemas.microsoft.com/office/drawing/2014/main" id="{A1FB38D4-9B76-F45A-4E25-2C06B4F573A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32772" name="Footer Placeholder 3">
            <a:extLst>
              <a:ext uri="{FF2B5EF4-FFF2-40B4-BE49-F238E27FC236}">
                <a16:creationId xmlns:a16="http://schemas.microsoft.com/office/drawing/2014/main" id="{326DCFC8-721F-1342-B42F-E4925EB022F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6 | Refrigeration &amp; Liquefaction - J. G. Weisend II</a:t>
            </a:r>
          </a:p>
        </p:txBody>
      </p:sp>
      <p:sp>
        <p:nvSpPr>
          <p:cNvPr id="32773" name="Slide Number Placeholder 4">
            <a:extLst>
              <a:ext uri="{FF2B5EF4-FFF2-40B4-BE49-F238E27FC236}">
                <a16:creationId xmlns:a16="http://schemas.microsoft.com/office/drawing/2014/main" id="{5E531CF3-AB20-0DE9-2621-9443F64E76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CE956404-4796-D840-AFAF-8A0D6AC5F42F}" type="slidenum">
              <a:rPr lang="en-US" altLang="sv-SE" sz="1000">
                <a:solidFill>
                  <a:srgbClr val="064308"/>
                </a:solidFill>
                <a:latin typeface="Arial" panose="020B0604020202020204" pitchFamily="34" charset="0"/>
              </a:rPr>
              <a:pPr eaLnBrk="0" hangingPunct="0">
                <a:spcBef>
                  <a:spcPct val="0"/>
                </a:spcBef>
                <a:buFontTx/>
                <a:buNone/>
              </a:pPr>
              <a:t>15</a:t>
            </a:fld>
            <a:endParaRPr lang="en-US" altLang="sv-SE" sz="1000">
              <a:solidFill>
                <a:srgbClr val="064308"/>
              </a:solidFill>
              <a:latin typeface="Arial" panose="020B0604020202020204" pitchFamily="34" charset="0"/>
            </a:endParaRPr>
          </a:p>
        </p:txBody>
      </p:sp>
      <p:graphicFrame>
        <p:nvGraphicFramePr>
          <p:cNvPr id="32774" name="Object 2">
            <a:extLst>
              <a:ext uri="{FF2B5EF4-FFF2-40B4-BE49-F238E27FC236}">
                <a16:creationId xmlns:a16="http://schemas.microsoft.com/office/drawing/2014/main" id="{69445EE5-3BF7-ADD7-31FB-B17E14262701}"/>
              </a:ext>
            </a:extLst>
          </p:cNvPr>
          <p:cNvGraphicFramePr>
            <a:graphicFrameLocks noChangeAspect="1"/>
          </p:cNvGraphicFramePr>
          <p:nvPr/>
        </p:nvGraphicFramePr>
        <p:xfrm>
          <a:off x="3276600" y="4953000"/>
          <a:ext cx="2193925" cy="838200"/>
        </p:xfrm>
        <a:graphic>
          <a:graphicData uri="http://schemas.openxmlformats.org/presentationml/2006/ole">
            <mc:AlternateContent xmlns:mc="http://schemas.openxmlformats.org/markup-compatibility/2006">
              <mc:Choice xmlns:v="urn:schemas-microsoft-com:vml" Requires="v">
                <p:oleObj name="Equation" r:id="rId2" imgW="26035000" imgH="9944100" progId="Equation.3">
                  <p:embed/>
                </p:oleObj>
              </mc:Choice>
              <mc:Fallback>
                <p:oleObj name="Equation" r:id="rId2" imgW="26035000" imgH="99441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953000"/>
                        <a:ext cx="2193925"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2">
            <a:extLst>
              <a:ext uri="{FF2B5EF4-FFF2-40B4-BE49-F238E27FC236}">
                <a16:creationId xmlns:a16="http://schemas.microsoft.com/office/drawing/2014/main" id="{C2E51B05-D924-4798-C9D1-6FE099B64C63}"/>
              </a:ext>
            </a:extLst>
          </p:cNvPr>
          <p:cNvSpPr>
            <a:spLocks noGrp="1"/>
          </p:cNvSpPr>
          <p:nvPr>
            <p:ph type="title"/>
          </p:nvPr>
        </p:nvSpPr>
        <p:spPr>
          <a:xfrm>
            <a:off x="1143000" y="76200"/>
            <a:ext cx="7138988" cy="1143000"/>
          </a:xfrm>
        </p:spPr>
        <p:txBody>
          <a:bodyPr/>
          <a:lstStyle/>
          <a:p>
            <a:r>
              <a:rPr lang="en-US" altLang="sv-SE">
                <a:ea typeface="ＭＳ Ｐゴシック" panose="020B0600070205080204" pitchFamily="34" charset="-128"/>
              </a:rPr>
              <a:t>The real world is sometimes </a:t>
            </a:r>
            <a:br>
              <a:rPr lang="en-US" altLang="sv-SE">
                <a:ea typeface="ＭＳ Ｐゴシック" panose="020B0600070205080204" pitchFamily="34" charset="-128"/>
              </a:rPr>
            </a:br>
            <a:r>
              <a:rPr lang="en-US" altLang="sv-SE">
                <a:ea typeface="ＭＳ Ｐゴシック" panose="020B0600070205080204" pitchFamily="34" charset="-128"/>
              </a:rPr>
              <a:t>not kind to cryogenic engineers</a:t>
            </a:r>
          </a:p>
        </p:txBody>
      </p:sp>
      <p:pic>
        <p:nvPicPr>
          <p:cNvPr id="33794" name="Picture 2">
            <a:extLst>
              <a:ext uri="{FF2B5EF4-FFF2-40B4-BE49-F238E27FC236}">
                <a16:creationId xmlns:a16="http://schemas.microsoft.com/office/drawing/2014/main" id="{4C67E97D-75C3-7E12-0C65-77BA3E70E4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4727" b="4727"/>
          <a:stretch>
            <a:fillRect/>
          </a:stretch>
        </p:blipFill>
        <p:spPr>
          <a:xfrm>
            <a:off x="990600" y="1447800"/>
            <a:ext cx="6858000" cy="3771900"/>
          </a:xfrm>
          <a:noFill/>
        </p:spPr>
      </p:pic>
      <p:sp>
        <p:nvSpPr>
          <p:cNvPr id="33795" name="Date Placeholder 5">
            <a:extLst>
              <a:ext uri="{FF2B5EF4-FFF2-40B4-BE49-F238E27FC236}">
                <a16:creationId xmlns:a16="http://schemas.microsoft.com/office/drawing/2014/main" id="{BF092935-5E96-8A26-B05D-028C2CC0469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33796" name="Footer Placeholder 3">
            <a:extLst>
              <a:ext uri="{FF2B5EF4-FFF2-40B4-BE49-F238E27FC236}">
                <a16:creationId xmlns:a16="http://schemas.microsoft.com/office/drawing/2014/main" id="{31A94630-A617-A501-9E7A-417178EE20C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6 | Refrigeration &amp; Liquefaction - J. G. Weisend II</a:t>
            </a:r>
          </a:p>
        </p:txBody>
      </p:sp>
      <p:sp>
        <p:nvSpPr>
          <p:cNvPr id="33797" name="Slide Number Placeholder 4">
            <a:extLst>
              <a:ext uri="{FF2B5EF4-FFF2-40B4-BE49-F238E27FC236}">
                <a16:creationId xmlns:a16="http://schemas.microsoft.com/office/drawing/2014/main" id="{FB5B732D-1715-1AF2-3E74-CC4911D3B87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81B06459-23C8-0B49-817B-D03E2E48CC3D}" type="slidenum">
              <a:rPr lang="en-US" altLang="sv-SE" sz="1000">
                <a:solidFill>
                  <a:srgbClr val="064308"/>
                </a:solidFill>
                <a:latin typeface="Arial" panose="020B0604020202020204" pitchFamily="34" charset="0"/>
              </a:rPr>
              <a:pPr eaLnBrk="0" hangingPunct="0">
                <a:spcBef>
                  <a:spcPct val="0"/>
                </a:spcBef>
                <a:buFontTx/>
                <a:buNone/>
              </a:pPr>
              <a:t>16</a:t>
            </a:fld>
            <a:endParaRPr lang="en-US" altLang="sv-SE" sz="1000">
              <a:solidFill>
                <a:srgbClr val="064308"/>
              </a:solidFill>
              <a:latin typeface="Arial" panose="020B0604020202020204" pitchFamily="34" charset="0"/>
            </a:endParaRPr>
          </a:p>
        </p:txBody>
      </p:sp>
      <p:sp>
        <p:nvSpPr>
          <p:cNvPr id="33798" name="Content Placeholder 7">
            <a:extLst>
              <a:ext uri="{FF2B5EF4-FFF2-40B4-BE49-F238E27FC236}">
                <a16:creationId xmlns:a16="http://schemas.microsoft.com/office/drawing/2014/main" id="{B6476C85-E8FC-0BF8-BEFD-BA66B33CB606}"/>
              </a:ext>
            </a:extLst>
          </p:cNvPr>
          <p:cNvSpPr>
            <a:spLocks noGrp="1"/>
          </p:cNvSpPr>
          <p:nvPr>
            <p:ph idx="4294967295"/>
          </p:nvPr>
        </p:nvSpPr>
        <p:spPr>
          <a:xfrm>
            <a:off x="152400" y="5181600"/>
            <a:ext cx="8991600" cy="1143000"/>
          </a:xfrm>
        </p:spPr>
        <p:txBody>
          <a:bodyPr/>
          <a:lstStyle/>
          <a:p>
            <a:r>
              <a:rPr lang="en-US" altLang="sv-SE" sz="2400">
                <a:solidFill>
                  <a:schemeClr val="tx1"/>
                </a:solidFill>
                <a:ea typeface="ＭＳ Ｐゴシック" panose="020B0600070205080204" pitchFamily="34" charset="-128"/>
              </a:rPr>
              <a:t>These are state of the art helium refrigerators. Note that the best of them (for LHC) runs at about 220 W/W or a FOM of 0.318 or at 32% Carnot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0">
            <a:extLst>
              <a:ext uri="{FF2B5EF4-FFF2-40B4-BE49-F238E27FC236}">
                <a16:creationId xmlns:a16="http://schemas.microsoft.com/office/drawing/2014/main" id="{71801EFA-CBB3-8321-BCF7-F20961AF8C6C}"/>
              </a:ext>
            </a:extLst>
          </p:cNvPr>
          <p:cNvSpPr>
            <a:spLocks noGrp="1"/>
          </p:cNvSpPr>
          <p:nvPr>
            <p:ph type="title"/>
          </p:nvPr>
        </p:nvSpPr>
        <p:spPr>
          <a:xfrm>
            <a:off x="1066800" y="76200"/>
            <a:ext cx="7138988" cy="1143000"/>
          </a:xfrm>
        </p:spPr>
        <p:txBody>
          <a:bodyPr/>
          <a:lstStyle/>
          <a:p>
            <a:r>
              <a:rPr lang="en-US" altLang="sv-SE">
                <a:ea typeface="ＭＳ Ｐゴシック" panose="020B0600070205080204" pitchFamily="34" charset="-128"/>
              </a:rPr>
              <a:t>Practical Impact of Plant Performance</a:t>
            </a:r>
          </a:p>
        </p:txBody>
      </p:sp>
      <p:sp>
        <p:nvSpPr>
          <p:cNvPr id="28673" name="Content Placeholder 11">
            <a:extLst>
              <a:ext uri="{FF2B5EF4-FFF2-40B4-BE49-F238E27FC236}">
                <a16:creationId xmlns:a16="http://schemas.microsoft.com/office/drawing/2014/main" id="{B935D851-D394-F74D-9E23-68D029085777}"/>
              </a:ext>
            </a:extLst>
          </p:cNvPr>
          <p:cNvSpPr>
            <a:spLocks noGrp="1"/>
          </p:cNvSpPr>
          <p:nvPr>
            <p:ph idx="1"/>
          </p:nvPr>
        </p:nvSpPr>
        <p:spPr>
          <a:xfrm>
            <a:off x="533400" y="1524000"/>
            <a:ext cx="8458200" cy="4525963"/>
          </a:xfrm>
        </p:spPr>
        <p:txBody>
          <a:bodyPr/>
          <a:lstStyle/>
          <a:p>
            <a:pPr>
              <a:lnSpc>
                <a:spcPct val="90000"/>
              </a:lnSpc>
              <a:buFont typeface="Arial" charset="0"/>
              <a:buChar char="•"/>
              <a:defRPr/>
            </a:pPr>
            <a:r>
              <a:rPr lang="en-US" dirty="0"/>
              <a:t>How much power does it take to operate a large cryogenic refrigeration plant?</a:t>
            </a:r>
          </a:p>
          <a:p>
            <a:pPr>
              <a:lnSpc>
                <a:spcPct val="90000"/>
              </a:lnSpc>
              <a:buFont typeface="Arial" charset="0"/>
              <a:buChar char="•"/>
              <a:defRPr/>
            </a:pPr>
            <a:r>
              <a:rPr lang="en-US" dirty="0"/>
              <a:t>AT ESS we have a refrigeration plant capable of removing as much as 9 kW at 4.5 K. The FOM of the plant is measured to be expected to be 0.25</a:t>
            </a:r>
          </a:p>
          <a:p>
            <a:pPr marL="0" indent="0">
              <a:lnSpc>
                <a:spcPct val="90000"/>
              </a:lnSpc>
              <a:buFont typeface="Wingdings" charset="0"/>
              <a:buNone/>
              <a:defRPr/>
            </a:pPr>
            <a:r>
              <a:rPr lang="en-US" dirty="0"/>
              <a:t>If the plant operates as expected this means we will need:</a:t>
            </a:r>
          </a:p>
          <a:p>
            <a:pPr>
              <a:lnSpc>
                <a:spcPct val="90000"/>
              </a:lnSpc>
              <a:buFont typeface="Wingdings" charset="0"/>
              <a:buNone/>
              <a:defRPr/>
            </a:pPr>
            <a:r>
              <a:rPr lang="en-US" dirty="0"/>
              <a:t>	(66/0.25) x 9000 = 2.4 MW of mechanical power</a:t>
            </a:r>
          </a:p>
          <a:p>
            <a:pPr>
              <a:lnSpc>
                <a:spcPct val="90000"/>
              </a:lnSpc>
              <a:buFont typeface="Arial" charset="0"/>
              <a:buChar char="•"/>
              <a:defRPr/>
            </a:pPr>
            <a:r>
              <a:rPr lang="en-US" dirty="0"/>
              <a:t>We added some additional margin to the electrical power requirements and </a:t>
            </a:r>
            <a:r>
              <a:rPr lang="en-US"/>
              <a:t>have at least </a:t>
            </a:r>
            <a:r>
              <a:rPr lang="en-US" dirty="0"/>
              <a:t>2.6 MW available for powering the compressors</a:t>
            </a:r>
          </a:p>
          <a:p>
            <a:pPr>
              <a:buFont typeface="Wingdings" charset="0"/>
              <a:buNone/>
              <a:defRPr/>
            </a:pPr>
            <a:endParaRPr lang="en-US" dirty="0"/>
          </a:p>
          <a:p>
            <a:pPr>
              <a:buFont typeface="Wingdings" charset="0"/>
              <a:buNone/>
              <a:defRPr/>
            </a:pPr>
            <a:endParaRPr lang="en-US" dirty="0"/>
          </a:p>
          <a:p>
            <a:pPr>
              <a:buFont typeface="Arial" charset="0"/>
              <a:buChar char="•"/>
              <a:defRPr/>
            </a:pPr>
            <a:endParaRPr lang="en-US" dirty="0"/>
          </a:p>
        </p:txBody>
      </p:sp>
      <p:sp>
        <p:nvSpPr>
          <p:cNvPr id="34819" name="Date Placeholder 6">
            <a:extLst>
              <a:ext uri="{FF2B5EF4-FFF2-40B4-BE49-F238E27FC236}">
                <a16:creationId xmlns:a16="http://schemas.microsoft.com/office/drawing/2014/main" id="{D74DA1E7-65A0-B658-E4E8-0C99F4B6AC8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34820" name="Footer Placeholder 4">
            <a:extLst>
              <a:ext uri="{FF2B5EF4-FFF2-40B4-BE49-F238E27FC236}">
                <a16:creationId xmlns:a16="http://schemas.microsoft.com/office/drawing/2014/main" id="{6ED46608-3509-A3AA-33B0-D997CB14ACA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6 | Refrigeration &amp; Liquefaction - J. G. Weisend II</a:t>
            </a:r>
          </a:p>
        </p:txBody>
      </p:sp>
      <p:sp>
        <p:nvSpPr>
          <p:cNvPr id="34821" name="Slide Number Placeholder 5">
            <a:extLst>
              <a:ext uri="{FF2B5EF4-FFF2-40B4-BE49-F238E27FC236}">
                <a16:creationId xmlns:a16="http://schemas.microsoft.com/office/drawing/2014/main" id="{FB8B5EDF-E9CB-E770-558C-57C86C6180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94806255-9027-274E-B62F-989BB64536EC}" type="slidenum">
              <a:rPr lang="en-US" altLang="sv-SE" sz="1000">
                <a:solidFill>
                  <a:srgbClr val="064308"/>
                </a:solidFill>
                <a:latin typeface="Arial" panose="020B0604020202020204" pitchFamily="34" charset="0"/>
              </a:rPr>
              <a:pPr eaLnBrk="0" hangingPunct="0">
                <a:spcBef>
                  <a:spcPct val="0"/>
                </a:spcBef>
                <a:buFontTx/>
                <a:buNone/>
              </a:pPr>
              <a:t>17</a:t>
            </a:fld>
            <a:endParaRPr lang="en-US" altLang="sv-SE" sz="1000">
              <a:solidFill>
                <a:srgbClr val="064308"/>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6A268366-E873-D1E5-EE06-6DEF6B7F1F95}"/>
              </a:ext>
            </a:extLst>
          </p:cNvPr>
          <p:cNvSpPr>
            <a:spLocks noGrp="1"/>
          </p:cNvSpPr>
          <p:nvPr>
            <p:ph type="title"/>
          </p:nvPr>
        </p:nvSpPr>
        <p:spPr>
          <a:xfrm>
            <a:off x="1219200" y="152400"/>
            <a:ext cx="7138988" cy="1143000"/>
          </a:xfrm>
        </p:spPr>
        <p:txBody>
          <a:bodyPr/>
          <a:lstStyle/>
          <a:p>
            <a:pPr eaLnBrk="1" hangingPunct="1"/>
            <a:r>
              <a:rPr lang="en-US" altLang="sv-SE">
                <a:ea typeface="ＭＳ Ｐゴシック" panose="020B0600070205080204" pitchFamily="34" charset="-128"/>
              </a:rPr>
              <a:t>Joule-Thomson Expansion</a:t>
            </a:r>
          </a:p>
        </p:txBody>
      </p:sp>
      <p:sp>
        <p:nvSpPr>
          <p:cNvPr id="14338" name="Content Placeholder 2">
            <a:extLst>
              <a:ext uri="{FF2B5EF4-FFF2-40B4-BE49-F238E27FC236}">
                <a16:creationId xmlns:a16="http://schemas.microsoft.com/office/drawing/2014/main" id="{C253C4B8-5523-ED4A-86F4-5F8C6E591149}"/>
              </a:ext>
            </a:extLst>
          </p:cNvPr>
          <p:cNvSpPr>
            <a:spLocks noGrp="1"/>
          </p:cNvSpPr>
          <p:nvPr>
            <p:ph idx="1"/>
          </p:nvPr>
        </p:nvSpPr>
        <p:spPr>
          <a:xfrm>
            <a:off x="152400" y="1524000"/>
            <a:ext cx="8763000" cy="4525963"/>
          </a:xfrm>
        </p:spPr>
        <p:txBody>
          <a:bodyPr/>
          <a:lstStyle/>
          <a:p>
            <a:pPr eaLnBrk="1" hangingPunct="1">
              <a:buFont typeface="Wingdings" pitchFamily="2" charset="2"/>
              <a:buChar char="§"/>
              <a:defRPr/>
            </a:pPr>
            <a:r>
              <a:rPr lang="en-US" sz="2400" dirty="0">
                <a:latin typeface="Arial" pitchFamily="34" charset="0"/>
                <a:ea typeface="ＭＳ Ｐゴシック" pitchFamily="34" charset="-128"/>
              </a:rPr>
              <a:t>Isenthalpic (h=constant) expansion</a:t>
            </a:r>
          </a:p>
          <a:p>
            <a:pPr eaLnBrk="1" hangingPunct="1">
              <a:buFont typeface="Wingdings" pitchFamily="2" charset="2"/>
              <a:buChar char="§"/>
              <a:defRPr/>
            </a:pPr>
            <a:r>
              <a:rPr lang="en-US" sz="2400" dirty="0">
                <a:latin typeface="Arial" pitchFamily="34" charset="0"/>
                <a:ea typeface="ＭＳ Ｐゴシック" pitchFamily="34" charset="-128"/>
              </a:rPr>
              <a:t>Fluid cools as is it is expanded at constant enthalpy through a valve</a:t>
            </a:r>
          </a:p>
          <a:p>
            <a:pPr eaLnBrk="1" hangingPunct="1">
              <a:buFont typeface="Wingdings" pitchFamily="2" charset="2"/>
              <a:buChar char="§"/>
              <a:defRPr/>
            </a:pPr>
            <a:r>
              <a:rPr lang="en-US" sz="2400" dirty="0">
                <a:latin typeface="Arial" pitchFamily="34" charset="0"/>
                <a:ea typeface="ＭＳ Ｐゴシック" pitchFamily="34" charset="-128"/>
              </a:rPr>
              <a:t>However, depending on both the fluid and the temperature, such an expansion can also cause heating.</a:t>
            </a:r>
          </a:p>
          <a:p>
            <a:pPr eaLnBrk="1" hangingPunct="1">
              <a:buFont typeface="Wingdings" pitchFamily="2" charset="2"/>
              <a:buChar char="§"/>
              <a:defRPr/>
            </a:pPr>
            <a:r>
              <a:rPr lang="en-US" sz="2400" dirty="0">
                <a:latin typeface="Arial" pitchFamily="34" charset="0"/>
                <a:ea typeface="ＭＳ Ｐゴシック" pitchFamily="34" charset="-128"/>
              </a:rPr>
              <a:t>Define the Joule-Thomson expansion coefficient</a:t>
            </a:r>
          </a:p>
          <a:p>
            <a:pPr eaLnBrk="1" hangingPunct="1">
              <a:buFont typeface="Wingdings" pitchFamily="2" charset="2"/>
              <a:buChar char="§"/>
              <a:defRPr/>
            </a:pPr>
            <a:r>
              <a:rPr lang="en-US" sz="2400" dirty="0" err="1">
                <a:latin typeface="Symbol" pitchFamily="18" charset="2"/>
                <a:ea typeface="ＭＳ Ｐゴシック" pitchFamily="34" charset="-128"/>
              </a:rPr>
              <a:t>m</a:t>
            </a:r>
            <a:r>
              <a:rPr lang="en-US" sz="2400" baseline="-25000" dirty="0" err="1">
                <a:latin typeface="+mj-lt"/>
                <a:ea typeface="ＭＳ Ｐゴシック" pitchFamily="34" charset="-128"/>
              </a:rPr>
              <a:t>j</a:t>
            </a:r>
            <a:r>
              <a:rPr lang="en-US" sz="2400" dirty="0">
                <a:latin typeface="+mj-lt"/>
                <a:ea typeface="ＭＳ Ｐゴシック" pitchFamily="34" charset="-128"/>
              </a:rPr>
              <a:t> must be positive for cooling to occur </a:t>
            </a:r>
          </a:p>
          <a:p>
            <a:pPr eaLnBrk="1" hangingPunct="1">
              <a:buFont typeface="Wingdings" pitchFamily="2" charset="2"/>
              <a:buChar char="§"/>
              <a:defRPr/>
            </a:pPr>
            <a:r>
              <a:rPr lang="en-US" sz="2400" dirty="0">
                <a:latin typeface="+mj-lt"/>
                <a:ea typeface="ＭＳ Ｐゴシック" pitchFamily="34" charset="-128"/>
              </a:rPr>
              <a:t>Cooling by JT expansion has some advantages</a:t>
            </a:r>
          </a:p>
          <a:p>
            <a:pPr lvl="1" eaLnBrk="1" hangingPunct="1">
              <a:buFont typeface="Arial" panose="020B0604020202020204" pitchFamily="34" charset="0"/>
              <a:buChar char="•"/>
              <a:defRPr/>
            </a:pPr>
            <a:r>
              <a:rPr lang="en-US" sz="2000" dirty="0">
                <a:latin typeface="+mj-lt"/>
                <a:ea typeface="ＭＳ Ｐゴシック" pitchFamily="34" charset="-128"/>
              </a:rPr>
              <a:t>No moving parts</a:t>
            </a:r>
          </a:p>
          <a:p>
            <a:pPr lvl="1" eaLnBrk="1" hangingPunct="1">
              <a:buFont typeface="Arial" panose="020B0604020202020204" pitchFamily="34" charset="0"/>
              <a:buChar char="•"/>
              <a:defRPr/>
            </a:pPr>
            <a:r>
              <a:rPr lang="en-US" sz="2000" dirty="0">
                <a:latin typeface="+mj-lt"/>
                <a:ea typeface="ＭＳ Ｐゴシック" pitchFamily="34" charset="-128"/>
              </a:rPr>
              <a:t>Can easily handle two-phase mixtures</a:t>
            </a:r>
            <a:endParaRPr lang="en-US" sz="2000" dirty="0">
              <a:latin typeface="Symbol" pitchFamily="18" charset="2"/>
              <a:ea typeface="ＭＳ Ｐゴシック" pitchFamily="34" charset="-128"/>
            </a:endParaRPr>
          </a:p>
          <a:p>
            <a:pPr eaLnBrk="1" hangingPunct="1">
              <a:buFont typeface="Wingdings" pitchFamily="2" charset="2"/>
              <a:buChar char="§"/>
              <a:defRPr/>
            </a:pPr>
            <a:endParaRPr lang="en-US" sz="2000" dirty="0">
              <a:latin typeface="Arial" pitchFamily="34" charset="0"/>
              <a:ea typeface="ＭＳ Ｐゴシック" pitchFamily="34" charset="-128"/>
            </a:endParaRPr>
          </a:p>
          <a:p>
            <a:pPr lvl="1" eaLnBrk="1" hangingPunct="1">
              <a:buFont typeface="Arial" panose="020B0604020202020204" pitchFamily="34" charset="0"/>
              <a:buNone/>
              <a:defRPr/>
            </a:pPr>
            <a:endParaRPr lang="en-US" dirty="0">
              <a:latin typeface="Arial" pitchFamily="34" charset="0"/>
              <a:ea typeface="ＭＳ Ｐゴシック" pitchFamily="34" charset="-128"/>
            </a:endParaRPr>
          </a:p>
        </p:txBody>
      </p:sp>
      <p:sp>
        <p:nvSpPr>
          <p:cNvPr id="35843" name="Date Placeholder 3">
            <a:extLst>
              <a:ext uri="{FF2B5EF4-FFF2-40B4-BE49-F238E27FC236}">
                <a16:creationId xmlns:a16="http://schemas.microsoft.com/office/drawing/2014/main" id="{CDA36CE0-204F-9B9C-9C85-1EBA3ACED24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cs typeface="Arial" panose="020B0604020202020204" pitchFamily="34" charset="0"/>
              </a:rPr>
              <a:t>Winter 2025</a:t>
            </a:r>
            <a:endParaRPr lang="en-US" altLang="sv-SE" sz="1000">
              <a:solidFill>
                <a:srgbClr val="064308"/>
              </a:solidFill>
              <a:latin typeface="Arial" panose="020B0604020202020204" pitchFamily="34" charset="0"/>
              <a:cs typeface="Arial" panose="020B0604020202020204" pitchFamily="34" charset="0"/>
            </a:endParaRPr>
          </a:p>
        </p:txBody>
      </p:sp>
      <p:sp>
        <p:nvSpPr>
          <p:cNvPr id="35844" name="Footer Placeholder 5">
            <a:extLst>
              <a:ext uri="{FF2B5EF4-FFF2-40B4-BE49-F238E27FC236}">
                <a16:creationId xmlns:a16="http://schemas.microsoft.com/office/drawing/2014/main" id="{0CEAC765-6FF2-027C-9A0C-E4647F8E470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Lecture 6 | Refrigeration &amp; Liquefaction - J. G. Weisend II</a:t>
            </a:r>
          </a:p>
        </p:txBody>
      </p:sp>
      <p:sp>
        <p:nvSpPr>
          <p:cNvPr id="35845" name="Slide Number Placeholder 4">
            <a:extLst>
              <a:ext uri="{FF2B5EF4-FFF2-40B4-BE49-F238E27FC236}">
                <a16:creationId xmlns:a16="http://schemas.microsoft.com/office/drawing/2014/main" id="{9A70FC62-A43B-9C18-571A-F4E8EE4E0A4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Slide </a:t>
            </a:r>
            <a:fld id="{DFF514E6-4F43-724E-A7E2-AFA7ADA0D5C3}" type="slidenum">
              <a:rPr lang="en-US" altLang="sv-SE" sz="1000">
                <a:solidFill>
                  <a:srgbClr val="064308"/>
                </a:solidFill>
                <a:latin typeface="Arial" panose="020B0604020202020204" pitchFamily="34" charset="0"/>
                <a:cs typeface="Arial" panose="020B0604020202020204" pitchFamily="34" charset="0"/>
              </a:rPr>
              <a:pPr eaLnBrk="0" hangingPunct="0">
                <a:spcBef>
                  <a:spcPct val="0"/>
                </a:spcBef>
                <a:buFontTx/>
                <a:buNone/>
              </a:pPr>
              <a:t>18</a:t>
            </a:fld>
            <a:endParaRPr lang="en-US" altLang="sv-SE" sz="1000">
              <a:solidFill>
                <a:srgbClr val="064308"/>
              </a:solidFill>
              <a:latin typeface="Arial" panose="020B0604020202020204" pitchFamily="34" charset="0"/>
              <a:cs typeface="Arial" panose="020B0604020202020204" pitchFamily="34" charset="0"/>
            </a:endParaRPr>
          </a:p>
        </p:txBody>
      </p:sp>
      <p:graphicFrame>
        <p:nvGraphicFramePr>
          <p:cNvPr id="35846" name="Object 7">
            <a:extLst>
              <a:ext uri="{FF2B5EF4-FFF2-40B4-BE49-F238E27FC236}">
                <a16:creationId xmlns:a16="http://schemas.microsoft.com/office/drawing/2014/main" id="{9949C256-A58E-2A08-BFD0-39E3EB1F19DC}"/>
              </a:ext>
            </a:extLst>
          </p:cNvPr>
          <p:cNvGraphicFramePr>
            <a:graphicFrameLocks noChangeAspect="1"/>
          </p:cNvGraphicFramePr>
          <p:nvPr/>
        </p:nvGraphicFramePr>
        <p:xfrm>
          <a:off x="7391400" y="3352800"/>
          <a:ext cx="1371600" cy="882650"/>
        </p:xfrm>
        <a:graphic>
          <a:graphicData uri="http://schemas.openxmlformats.org/presentationml/2006/ole">
            <mc:AlternateContent xmlns:mc="http://schemas.openxmlformats.org/markup-compatibility/2006">
              <mc:Choice xmlns:v="urn:schemas-microsoft-com:vml" Requires="v">
                <p:oleObj name="Equation" r:id="rId2" imgW="17551400" imgH="10236200" progId="Equation.3">
                  <p:embed/>
                </p:oleObj>
              </mc:Choice>
              <mc:Fallback>
                <p:oleObj name="Equation" r:id="rId2" imgW="17551400" imgH="10236200" progId="Equation.3">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352800"/>
                        <a:ext cx="1371600"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0">
            <a:extLst>
              <a:ext uri="{FF2B5EF4-FFF2-40B4-BE49-F238E27FC236}">
                <a16:creationId xmlns:a16="http://schemas.microsoft.com/office/drawing/2014/main" id="{86E49B63-8204-3607-5ED7-203CEEB5A6A3}"/>
              </a:ext>
            </a:extLst>
          </p:cNvPr>
          <p:cNvSpPr>
            <a:spLocks noGrp="1"/>
          </p:cNvSpPr>
          <p:nvPr>
            <p:ph type="title"/>
          </p:nvPr>
        </p:nvSpPr>
        <p:spPr>
          <a:xfrm>
            <a:off x="1371600" y="152400"/>
            <a:ext cx="7138988" cy="1143000"/>
          </a:xfrm>
        </p:spPr>
        <p:txBody>
          <a:bodyPr/>
          <a:lstStyle/>
          <a:p>
            <a:r>
              <a:rPr lang="en-US" altLang="sv-SE">
                <a:ea typeface="ＭＳ Ｐゴシック" panose="020B0600070205080204" pitchFamily="34" charset="-128"/>
              </a:rPr>
              <a:t>JT Inversion Curve &amp; Maximum </a:t>
            </a:r>
            <a:br>
              <a:rPr lang="en-US" altLang="sv-SE">
                <a:ea typeface="ＭＳ Ｐゴシック" panose="020B0600070205080204" pitchFamily="34" charset="-128"/>
              </a:rPr>
            </a:br>
            <a:r>
              <a:rPr lang="en-US" altLang="sv-SE">
                <a:ea typeface="ＭＳ Ｐゴシック" panose="020B0600070205080204" pitchFamily="34" charset="-128"/>
              </a:rPr>
              <a:t>Inversion Temperatures</a:t>
            </a:r>
          </a:p>
        </p:txBody>
      </p:sp>
      <p:pic>
        <p:nvPicPr>
          <p:cNvPr id="36866" name="Picture 2">
            <a:extLst>
              <a:ext uri="{FF2B5EF4-FFF2-40B4-BE49-F238E27FC236}">
                <a16:creationId xmlns:a16="http://schemas.microsoft.com/office/drawing/2014/main" id="{B7E8C1A1-CE4A-4118-4FB2-E8FD5CECB3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44" r="-244"/>
          <a:stretch>
            <a:fillRect/>
          </a:stretch>
        </p:blipFill>
        <p:spPr>
          <a:xfrm>
            <a:off x="76200" y="1524000"/>
            <a:ext cx="4271963" cy="4191000"/>
          </a:xfrm>
          <a:noFill/>
        </p:spPr>
      </p:pic>
      <p:sp>
        <p:nvSpPr>
          <p:cNvPr id="36867" name="Date Placeholder 5">
            <a:extLst>
              <a:ext uri="{FF2B5EF4-FFF2-40B4-BE49-F238E27FC236}">
                <a16:creationId xmlns:a16="http://schemas.microsoft.com/office/drawing/2014/main" id="{86E15C0A-000B-AF0F-542D-DA66B482998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cs typeface="Arial" panose="020B0604020202020204" pitchFamily="34" charset="0"/>
              </a:rPr>
              <a:t>Winter 2025</a:t>
            </a:r>
            <a:endParaRPr lang="en-US" altLang="sv-SE" sz="1000">
              <a:solidFill>
                <a:srgbClr val="064308"/>
              </a:solidFill>
              <a:latin typeface="Arial" panose="020B0604020202020204" pitchFamily="34" charset="0"/>
              <a:cs typeface="Arial" panose="020B0604020202020204" pitchFamily="34" charset="0"/>
            </a:endParaRPr>
          </a:p>
        </p:txBody>
      </p:sp>
      <p:sp>
        <p:nvSpPr>
          <p:cNvPr id="36868" name="Footer Placeholder 3">
            <a:extLst>
              <a:ext uri="{FF2B5EF4-FFF2-40B4-BE49-F238E27FC236}">
                <a16:creationId xmlns:a16="http://schemas.microsoft.com/office/drawing/2014/main" id="{BB21C0BC-6571-FA02-6B40-B0C7EB2907B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Lecture 6 | Refrigeration &amp; Liquefaction - J. G. Weisend II</a:t>
            </a:r>
          </a:p>
        </p:txBody>
      </p:sp>
      <p:sp>
        <p:nvSpPr>
          <p:cNvPr id="36869" name="Slide Number Placeholder 4">
            <a:extLst>
              <a:ext uri="{FF2B5EF4-FFF2-40B4-BE49-F238E27FC236}">
                <a16:creationId xmlns:a16="http://schemas.microsoft.com/office/drawing/2014/main" id="{251441C3-20AB-672C-DAD6-9BF0A94ACAE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Slide </a:t>
            </a:r>
            <a:fld id="{FF1FAFAC-5D62-3A46-8DCA-4AA2086FC03E}" type="slidenum">
              <a:rPr lang="en-US" altLang="sv-SE" sz="1000">
                <a:solidFill>
                  <a:srgbClr val="064308"/>
                </a:solidFill>
                <a:latin typeface="Arial" panose="020B0604020202020204" pitchFamily="34" charset="0"/>
                <a:cs typeface="Arial" panose="020B0604020202020204" pitchFamily="34" charset="0"/>
              </a:rPr>
              <a:pPr eaLnBrk="0" hangingPunct="0">
                <a:spcBef>
                  <a:spcPct val="0"/>
                </a:spcBef>
                <a:buFontTx/>
                <a:buNone/>
              </a:pPr>
              <a:t>19</a:t>
            </a:fld>
            <a:endParaRPr lang="en-US" altLang="sv-SE" sz="1000">
              <a:solidFill>
                <a:srgbClr val="064308"/>
              </a:solidFill>
              <a:latin typeface="Arial" panose="020B0604020202020204" pitchFamily="34" charset="0"/>
              <a:cs typeface="Arial" panose="020B0604020202020204" pitchFamily="34" charset="0"/>
            </a:endParaRPr>
          </a:p>
        </p:txBody>
      </p:sp>
      <p:graphicFrame>
        <p:nvGraphicFramePr>
          <p:cNvPr id="10" name="Content Placeholder 9">
            <a:extLst>
              <a:ext uri="{FF2B5EF4-FFF2-40B4-BE49-F238E27FC236}">
                <a16:creationId xmlns:a16="http://schemas.microsoft.com/office/drawing/2014/main" id="{7BA513C7-C403-7B4B-ADAD-8DA78FD1F4C6}"/>
              </a:ext>
            </a:extLst>
          </p:cNvPr>
          <p:cNvGraphicFramePr>
            <a:graphicFrameLocks noGrp="1"/>
          </p:cNvGraphicFramePr>
          <p:nvPr>
            <p:ph idx="4294967295"/>
          </p:nvPr>
        </p:nvGraphicFramePr>
        <p:xfrm>
          <a:off x="4495800" y="1676400"/>
          <a:ext cx="4441826" cy="2124074"/>
        </p:xfrm>
        <a:graphic>
          <a:graphicData uri="http://schemas.openxmlformats.org/drawingml/2006/table">
            <a:tbl>
              <a:tblPr firstRow="1" bandRow="1">
                <a:tableStyleId>{5C22544A-7EE6-4342-B048-85BDC9FD1C3A}</a:tableStyleId>
              </a:tblPr>
              <a:tblGrid>
                <a:gridCol w="2220913">
                  <a:extLst>
                    <a:ext uri="{9D8B030D-6E8A-4147-A177-3AD203B41FA5}">
                      <a16:colId xmlns:a16="http://schemas.microsoft.com/office/drawing/2014/main" val="20000"/>
                    </a:ext>
                  </a:extLst>
                </a:gridCol>
                <a:gridCol w="2220913">
                  <a:extLst>
                    <a:ext uri="{9D8B030D-6E8A-4147-A177-3AD203B41FA5}">
                      <a16:colId xmlns:a16="http://schemas.microsoft.com/office/drawing/2014/main" val="20001"/>
                    </a:ext>
                  </a:extLst>
                </a:gridCol>
              </a:tblGrid>
              <a:tr h="640158">
                <a:tc>
                  <a:txBody>
                    <a:bodyPr/>
                    <a:lstStyle/>
                    <a:p>
                      <a:pPr algn="ctr"/>
                      <a:r>
                        <a:rPr lang="en-US" sz="1800" dirty="0"/>
                        <a:t>Fluid</a:t>
                      </a:r>
                    </a:p>
                  </a:txBody>
                  <a:tcPr marT="45738" marB="45738"/>
                </a:tc>
                <a:tc>
                  <a:txBody>
                    <a:bodyPr/>
                    <a:lstStyle/>
                    <a:p>
                      <a:pPr algn="ctr"/>
                      <a:r>
                        <a:rPr lang="en-US" sz="1800" dirty="0"/>
                        <a:t>Max</a:t>
                      </a:r>
                      <a:r>
                        <a:rPr lang="en-US" sz="1800" baseline="0" dirty="0"/>
                        <a:t> Inversion Temperature (K)</a:t>
                      </a:r>
                      <a:endParaRPr lang="en-US" sz="1800" dirty="0"/>
                    </a:p>
                  </a:txBody>
                  <a:tcPr marT="45738" marB="45738"/>
                </a:tc>
                <a:extLst>
                  <a:ext uri="{0D108BD9-81ED-4DB2-BD59-A6C34878D82A}">
                    <a16:rowId xmlns:a16="http://schemas.microsoft.com/office/drawing/2014/main" val="10000"/>
                  </a:ext>
                </a:extLst>
              </a:tr>
              <a:tr h="370979">
                <a:tc>
                  <a:txBody>
                    <a:bodyPr/>
                    <a:lstStyle/>
                    <a:p>
                      <a:pPr algn="ctr"/>
                      <a:r>
                        <a:rPr lang="en-US" sz="1800" dirty="0"/>
                        <a:t>Nitrogen</a:t>
                      </a:r>
                    </a:p>
                  </a:txBody>
                  <a:tcPr marT="45738" marB="45738"/>
                </a:tc>
                <a:tc>
                  <a:txBody>
                    <a:bodyPr/>
                    <a:lstStyle/>
                    <a:p>
                      <a:pPr algn="ctr"/>
                      <a:r>
                        <a:rPr lang="en-US" sz="1800" dirty="0"/>
                        <a:t>623</a:t>
                      </a:r>
                    </a:p>
                  </a:txBody>
                  <a:tcPr marT="45738" marB="45738"/>
                </a:tc>
                <a:extLst>
                  <a:ext uri="{0D108BD9-81ED-4DB2-BD59-A6C34878D82A}">
                    <a16:rowId xmlns:a16="http://schemas.microsoft.com/office/drawing/2014/main" val="10001"/>
                  </a:ext>
                </a:extLst>
              </a:tr>
              <a:tr h="370979">
                <a:tc>
                  <a:txBody>
                    <a:bodyPr/>
                    <a:lstStyle/>
                    <a:p>
                      <a:pPr algn="ctr"/>
                      <a:r>
                        <a:rPr lang="en-US" sz="1800" dirty="0"/>
                        <a:t>Argon</a:t>
                      </a:r>
                    </a:p>
                  </a:txBody>
                  <a:tcPr marT="45738" marB="45738"/>
                </a:tc>
                <a:tc>
                  <a:txBody>
                    <a:bodyPr/>
                    <a:lstStyle/>
                    <a:p>
                      <a:pPr algn="ctr"/>
                      <a:r>
                        <a:rPr lang="en-US" sz="1800" dirty="0"/>
                        <a:t>723</a:t>
                      </a:r>
                    </a:p>
                  </a:txBody>
                  <a:tcPr marT="45738" marB="45738"/>
                </a:tc>
                <a:extLst>
                  <a:ext uri="{0D108BD9-81ED-4DB2-BD59-A6C34878D82A}">
                    <a16:rowId xmlns:a16="http://schemas.microsoft.com/office/drawing/2014/main" val="10002"/>
                  </a:ext>
                </a:extLst>
              </a:tr>
              <a:tr h="370979">
                <a:tc>
                  <a:txBody>
                    <a:bodyPr/>
                    <a:lstStyle/>
                    <a:p>
                      <a:pPr algn="ctr"/>
                      <a:r>
                        <a:rPr lang="en-US" sz="1800" dirty="0"/>
                        <a:t>Hydrogen</a:t>
                      </a:r>
                    </a:p>
                  </a:txBody>
                  <a:tcPr marT="45738" marB="45738"/>
                </a:tc>
                <a:tc>
                  <a:txBody>
                    <a:bodyPr/>
                    <a:lstStyle/>
                    <a:p>
                      <a:pPr algn="ctr"/>
                      <a:r>
                        <a:rPr lang="en-US" sz="1800" dirty="0"/>
                        <a:t>202</a:t>
                      </a:r>
                    </a:p>
                  </a:txBody>
                  <a:tcPr marT="45738" marB="45738"/>
                </a:tc>
                <a:extLst>
                  <a:ext uri="{0D108BD9-81ED-4DB2-BD59-A6C34878D82A}">
                    <a16:rowId xmlns:a16="http://schemas.microsoft.com/office/drawing/2014/main" val="10003"/>
                  </a:ext>
                </a:extLst>
              </a:tr>
              <a:tr h="370979">
                <a:tc>
                  <a:txBody>
                    <a:bodyPr/>
                    <a:lstStyle/>
                    <a:p>
                      <a:pPr algn="ctr"/>
                      <a:r>
                        <a:rPr lang="en-US" sz="1800" dirty="0"/>
                        <a:t>He</a:t>
                      </a:r>
                    </a:p>
                  </a:txBody>
                  <a:tcPr marT="45738" marB="45738"/>
                </a:tc>
                <a:tc>
                  <a:txBody>
                    <a:bodyPr/>
                    <a:lstStyle/>
                    <a:p>
                      <a:pPr algn="ctr"/>
                      <a:r>
                        <a:rPr lang="en-US" sz="1800" dirty="0"/>
                        <a:t>43</a:t>
                      </a:r>
                    </a:p>
                  </a:txBody>
                  <a:tcPr marT="45738" marB="45738"/>
                </a:tc>
                <a:extLst>
                  <a:ext uri="{0D108BD9-81ED-4DB2-BD59-A6C34878D82A}">
                    <a16:rowId xmlns:a16="http://schemas.microsoft.com/office/drawing/2014/main" val="10004"/>
                  </a:ext>
                </a:extLst>
              </a:tr>
            </a:tbl>
          </a:graphicData>
        </a:graphic>
      </p:graphicFrame>
      <p:sp>
        <p:nvSpPr>
          <p:cNvPr id="36890" name="Content Placeholder 12">
            <a:extLst>
              <a:ext uri="{FF2B5EF4-FFF2-40B4-BE49-F238E27FC236}">
                <a16:creationId xmlns:a16="http://schemas.microsoft.com/office/drawing/2014/main" id="{7E6B4A38-48B0-EA2E-49EA-2FC43E2D9372}"/>
              </a:ext>
            </a:extLst>
          </p:cNvPr>
          <p:cNvSpPr>
            <a:spLocks noGrp="1"/>
          </p:cNvSpPr>
          <p:nvPr>
            <p:ph idx="4294967295"/>
          </p:nvPr>
        </p:nvSpPr>
        <p:spPr>
          <a:xfrm>
            <a:off x="381000" y="5715000"/>
            <a:ext cx="4419600" cy="457200"/>
          </a:xfrm>
        </p:spPr>
        <p:txBody>
          <a:bodyPr/>
          <a:lstStyle/>
          <a:p>
            <a:pPr algn="ctr">
              <a:buFont typeface="Wingdings" pitchFamily="2" charset="2"/>
              <a:buNone/>
            </a:pPr>
            <a:r>
              <a:rPr lang="en-US" altLang="sv-SE" sz="2000">
                <a:solidFill>
                  <a:srgbClr val="000000"/>
                </a:solidFill>
                <a:ea typeface="ＭＳ Ｐゴシック" panose="020B0600070205080204" pitchFamily="34" charset="-128"/>
              </a:rPr>
              <a:t>Inversion curve for Helium</a:t>
            </a:r>
          </a:p>
        </p:txBody>
      </p:sp>
      <p:sp>
        <p:nvSpPr>
          <p:cNvPr id="36891" name="Content Placeholder 13">
            <a:extLst>
              <a:ext uri="{FF2B5EF4-FFF2-40B4-BE49-F238E27FC236}">
                <a16:creationId xmlns:a16="http://schemas.microsoft.com/office/drawing/2014/main" id="{FE0FC9D2-A30F-AA6B-B6FC-F45B3B67FE6F}"/>
              </a:ext>
            </a:extLst>
          </p:cNvPr>
          <p:cNvSpPr>
            <a:spLocks noGrp="1"/>
          </p:cNvSpPr>
          <p:nvPr>
            <p:ph idx="4294967295"/>
          </p:nvPr>
        </p:nvSpPr>
        <p:spPr>
          <a:xfrm>
            <a:off x="4684713" y="3810000"/>
            <a:ext cx="4441825" cy="2433638"/>
          </a:xfrm>
        </p:spPr>
        <p:txBody>
          <a:bodyPr/>
          <a:lstStyle/>
          <a:p>
            <a:r>
              <a:rPr lang="en-US" altLang="sv-SE" sz="2000">
                <a:solidFill>
                  <a:srgbClr val="000000"/>
                </a:solidFill>
                <a:ea typeface="ＭＳ Ｐゴシック" panose="020B0600070205080204" pitchFamily="34" charset="-128"/>
              </a:rPr>
              <a:t>Maximum inversion temperature for helium is 43 K</a:t>
            </a:r>
          </a:p>
          <a:p>
            <a:r>
              <a:rPr lang="en-US" altLang="sv-SE" sz="2000">
                <a:solidFill>
                  <a:srgbClr val="000000"/>
                </a:solidFill>
                <a:ea typeface="ＭＳ Ｐゴシック" panose="020B0600070205080204" pitchFamily="34" charset="-128"/>
              </a:rPr>
              <a:t>Note that below ~ 2 K He again warms on JT expansion</a:t>
            </a:r>
          </a:p>
          <a:p>
            <a:r>
              <a:rPr lang="en-US" altLang="sv-SE" sz="2000">
                <a:solidFill>
                  <a:srgbClr val="000000"/>
                </a:solidFill>
                <a:ea typeface="ＭＳ Ｐゴシック" panose="020B0600070205080204" pitchFamily="34" charset="-128"/>
              </a:rPr>
              <a:t>Many fluids, such as N</a:t>
            </a:r>
            <a:r>
              <a:rPr lang="en-US" altLang="sv-SE" sz="2000" baseline="-25000">
                <a:solidFill>
                  <a:srgbClr val="000000"/>
                </a:solidFill>
                <a:ea typeface="ＭＳ Ｐゴシック" panose="020B0600070205080204" pitchFamily="34" charset="-128"/>
              </a:rPr>
              <a:t>2</a:t>
            </a:r>
            <a:r>
              <a:rPr lang="en-US" altLang="sv-SE" sz="2000">
                <a:solidFill>
                  <a:srgbClr val="000000"/>
                </a:solidFill>
                <a:ea typeface="ＭＳ Ｐゴシック" panose="020B0600070205080204" pitchFamily="34" charset="-128"/>
              </a:rPr>
              <a:t> can be liquefied using JT expansion – JT cycle</a:t>
            </a:r>
            <a:endParaRPr lang="en-US" altLang="sv-SE" sz="2000" baseline="-25000">
              <a:solidFill>
                <a:srgbClr val="000000"/>
              </a:solidFill>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5CCB102D-8AAF-BD55-8861-DB89020461F8}"/>
              </a:ext>
            </a:extLst>
          </p:cNvPr>
          <p:cNvSpPr>
            <a:spLocks noGrp="1"/>
          </p:cNvSpPr>
          <p:nvPr>
            <p:ph type="title"/>
          </p:nvPr>
        </p:nvSpPr>
        <p:spPr>
          <a:xfrm>
            <a:off x="1143000" y="152400"/>
            <a:ext cx="7138988" cy="1143000"/>
          </a:xfrm>
        </p:spPr>
        <p:txBody>
          <a:bodyPr/>
          <a:lstStyle/>
          <a:p>
            <a:pPr eaLnBrk="1" hangingPunct="1"/>
            <a:r>
              <a:rPr lang="en-US" altLang="sv-SE">
                <a:ea typeface="ＭＳ Ｐゴシック" panose="020B0600070205080204" pitchFamily="34" charset="-128"/>
              </a:rPr>
              <a:t>Goals</a:t>
            </a:r>
          </a:p>
        </p:txBody>
      </p:sp>
      <p:sp>
        <p:nvSpPr>
          <p:cNvPr id="19458" name="Content Placeholder 2">
            <a:extLst>
              <a:ext uri="{FF2B5EF4-FFF2-40B4-BE49-F238E27FC236}">
                <a16:creationId xmlns:a16="http://schemas.microsoft.com/office/drawing/2014/main" id="{73AF94EE-283B-E262-3CF3-35D47AB289DE}"/>
              </a:ext>
            </a:extLst>
          </p:cNvPr>
          <p:cNvSpPr>
            <a:spLocks noGrp="1"/>
          </p:cNvSpPr>
          <p:nvPr>
            <p:ph idx="1"/>
          </p:nvPr>
        </p:nvSpPr>
        <p:spPr/>
        <p:txBody>
          <a:bodyPr/>
          <a:lstStyle/>
          <a:p>
            <a:pPr eaLnBrk="1" hangingPunct="1"/>
            <a:r>
              <a:rPr lang="en-US" altLang="sv-SE">
                <a:ea typeface="ＭＳ Ｐゴシック" panose="020B0600070205080204" pitchFamily="34" charset="-128"/>
              </a:rPr>
              <a:t>Introduce basic concepts of cryogenic refrigeration &amp; liquefaction</a:t>
            </a:r>
          </a:p>
          <a:p>
            <a:pPr eaLnBrk="1" hangingPunct="1"/>
            <a:r>
              <a:rPr lang="en-US" altLang="sv-SE">
                <a:ea typeface="ＭＳ Ｐゴシック" panose="020B0600070205080204" pitchFamily="34" charset="-128"/>
              </a:rPr>
              <a:t>Describe the Carnot cycle</a:t>
            </a:r>
          </a:p>
          <a:p>
            <a:pPr eaLnBrk="1" hangingPunct="1"/>
            <a:r>
              <a:rPr lang="en-US" altLang="sv-SE">
                <a:ea typeface="ＭＳ Ｐゴシック" panose="020B0600070205080204" pitchFamily="34" charset="-128"/>
              </a:rPr>
              <a:t>Define Coefficient of Performance and Figure of Merit</a:t>
            </a:r>
          </a:p>
          <a:p>
            <a:pPr eaLnBrk="1" hangingPunct="1"/>
            <a:r>
              <a:rPr lang="en-US" altLang="sv-SE">
                <a:ea typeface="ＭＳ Ｐゴシック" panose="020B0600070205080204" pitchFamily="34" charset="-128"/>
              </a:rPr>
              <a:t>Describe practical helium refrigeration/liquefaction cycles</a:t>
            </a:r>
          </a:p>
          <a:p>
            <a:pPr eaLnBrk="1" hangingPunct="1"/>
            <a:r>
              <a:rPr lang="en-US" altLang="sv-SE">
                <a:ea typeface="ＭＳ Ｐゴシック" panose="020B0600070205080204" pitchFamily="34" charset="-128"/>
              </a:rPr>
              <a:t>Present examples of typical cryogenic refrigeration equipment</a:t>
            </a:r>
          </a:p>
          <a:p>
            <a:pPr eaLnBrk="1" hangingPunct="1"/>
            <a:endParaRPr lang="en-US" altLang="sv-SE">
              <a:ea typeface="ＭＳ Ｐゴシック" panose="020B0600070205080204" pitchFamily="34" charset="-128"/>
            </a:endParaRPr>
          </a:p>
        </p:txBody>
      </p:sp>
      <p:sp>
        <p:nvSpPr>
          <p:cNvPr id="19459" name="Date Placeholder 3">
            <a:extLst>
              <a:ext uri="{FF2B5EF4-FFF2-40B4-BE49-F238E27FC236}">
                <a16:creationId xmlns:a16="http://schemas.microsoft.com/office/drawing/2014/main" id="{14813ADC-894A-1D2C-F9EA-AE11B3EC2C4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9460" name="Footer Placeholder 5">
            <a:extLst>
              <a:ext uri="{FF2B5EF4-FFF2-40B4-BE49-F238E27FC236}">
                <a16:creationId xmlns:a16="http://schemas.microsoft.com/office/drawing/2014/main" id="{BC933BDB-F7AE-E150-2E83-820E76543A1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6 | Refrigeration &amp; Liquefaction - J. G. Weisend II</a:t>
            </a:r>
          </a:p>
        </p:txBody>
      </p:sp>
      <p:sp>
        <p:nvSpPr>
          <p:cNvPr id="19461" name="Slide Number Placeholder 4">
            <a:extLst>
              <a:ext uri="{FF2B5EF4-FFF2-40B4-BE49-F238E27FC236}">
                <a16:creationId xmlns:a16="http://schemas.microsoft.com/office/drawing/2014/main" id="{F7D462AE-918B-5F33-B161-6FBCD6A809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55B526D3-608E-0B40-BCF3-4D243C22355E}" type="slidenum">
              <a:rPr lang="en-US" altLang="sv-SE" sz="1000">
                <a:solidFill>
                  <a:srgbClr val="064308"/>
                </a:solidFill>
                <a:latin typeface="Arial" panose="020B0604020202020204" pitchFamily="34" charset="0"/>
              </a:rPr>
              <a:pPr eaLnBrk="0" hangingPunct="0">
                <a:spcBef>
                  <a:spcPct val="0"/>
                </a:spcBef>
                <a:buFontTx/>
                <a:buNone/>
              </a:pPr>
              <a:t>2</a:t>
            </a:fld>
            <a:endParaRPr lang="en-US" altLang="sv-SE" sz="1000">
              <a:solidFill>
                <a:srgbClr val="064308"/>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9">
            <a:extLst>
              <a:ext uri="{FF2B5EF4-FFF2-40B4-BE49-F238E27FC236}">
                <a16:creationId xmlns:a16="http://schemas.microsoft.com/office/drawing/2014/main" id="{3D023B1F-7F0F-1F35-12C5-18258EE6A0B3}"/>
              </a:ext>
            </a:extLst>
          </p:cNvPr>
          <p:cNvSpPr>
            <a:spLocks noGrp="1"/>
          </p:cNvSpPr>
          <p:nvPr>
            <p:ph type="title"/>
          </p:nvPr>
        </p:nvSpPr>
        <p:spPr>
          <a:xfrm>
            <a:off x="1295400" y="152400"/>
            <a:ext cx="7138988" cy="1143000"/>
          </a:xfrm>
        </p:spPr>
        <p:txBody>
          <a:bodyPr/>
          <a:lstStyle/>
          <a:p>
            <a:r>
              <a:rPr lang="en-US" altLang="sv-SE">
                <a:ea typeface="ＭＳ Ｐゴシック" panose="020B0600070205080204" pitchFamily="34" charset="-128"/>
              </a:rPr>
              <a:t>Joule-Thomson Refrigerator</a:t>
            </a:r>
          </a:p>
        </p:txBody>
      </p:sp>
      <p:pic>
        <p:nvPicPr>
          <p:cNvPr id="37890" name="Picture 2">
            <a:extLst>
              <a:ext uri="{FF2B5EF4-FFF2-40B4-BE49-F238E27FC236}">
                <a16:creationId xmlns:a16="http://schemas.microsoft.com/office/drawing/2014/main" id="{9D9ED34F-BE5D-6DF8-C2CB-BB9F0964D1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4465" r="-14465"/>
          <a:stretch>
            <a:fillRect/>
          </a:stretch>
        </p:blipFill>
        <p:spPr>
          <a:xfrm rot="60000">
            <a:off x="465138" y="1585913"/>
            <a:ext cx="6575425" cy="3616325"/>
          </a:xfrm>
          <a:noFill/>
        </p:spPr>
      </p:pic>
      <p:sp>
        <p:nvSpPr>
          <p:cNvPr id="37891" name="Date Placeholder 8">
            <a:extLst>
              <a:ext uri="{FF2B5EF4-FFF2-40B4-BE49-F238E27FC236}">
                <a16:creationId xmlns:a16="http://schemas.microsoft.com/office/drawing/2014/main" id="{C76A62F6-1E31-BC15-F6BC-AF9A15F3480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cs typeface="Arial" panose="020B0604020202020204" pitchFamily="34" charset="0"/>
              </a:rPr>
              <a:t>Winter 2025</a:t>
            </a:r>
            <a:endParaRPr lang="en-US" altLang="sv-SE" sz="1000">
              <a:solidFill>
                <a:srgbClr val="064308"/>
              </a:solidFill>
              <a:latin typeface="Arial" panose="020B0604020202020204" pitchFamily="34" charset="0"/>
              <a:cs typeface="Arial" panose="020B0604020202020204" pitchFamily="34" charset="0"/>
            </a:endParaRPr>
          </a:p>
        </p:txBody>
      </p:sp>
      <p:sp>
        <p:nvSpPr>
          <p:cNvPr id="37892" name="Footer Placeholder 6">
            <a:extLst>
              <a:ext uri="{FF2B5EF4-FFF2-40B4-BE49-F238E27FC236}">
                <a16:creationId xmlns:a16="http://schemas.microsoft.com/office/drawing/2014/main" id="{7ABCE0FE-2AB5-8414-B3A4-754E95488D5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Lecture 6 | Refrigeration &amp; Liquefaction - J. G. Weisend II</a:t>
            </a:r>
          </a:p>
        </p:txBody>
      </p:sp>
      <p:sp>
        <p:nvSpPr>
          <p:cNvPr id="37893" name="Slide Number Placeholder 7">
            <a:extLst>
              <a:ext uri="{FF2B5EF4-FFF2-40B4-BE49-F238E27FC236}">
                <a16:creationId xmlns:a16="http://schemas.microsoft.com/office/drawing/2014/main" id="{25309743-D1B9-A4A1-2060-75717E1C2C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Slide </a:t>
            </a:r>
            <a:fld id="{5BDB7052-0DAC-5640-8E60-CBD44D0F7ED9}" type="slidenum">
              <a:rPr lang="en-US" altLang="sv-SE" sz="1000">
                <a:solidFill>
                  <a:srgbClr val="064308"/>
                </a:solidFill>
                <a:latin typeface="Arial" panose="020B0604020202020204" pitchFamily="34" charset="0"/>
                <a:cs typeface="Arial" panose="020B0604020202020204" pitchFamily="34" charset="0"/>
              </a:rPr>
              <a:pPr eaLnBrk="0" hangingPunct="0">
                <a:spcBef>
                  <a:spcPct val="0"/>
                </a:spcBef>
                <a:buFontTx/>
                <a:buNone/>
              </a:pPr>
              <a:t>20</a:t>
            </a:fld>
            <a:endParaRPr lang="en-US" altLang="sv-SE" sz="1000">
              <a:solidFill>
                <a:srgbClr val="064308"/>
              </a:solidFill>
              <a:latin typeface="Arial" panose="020B0604020202020204" pitchFamily="34" charset="0"/>
              <a:cs typeface="Arial" panose="020B0604020202020204" pitchFamily="34" charset="0"/>
            </a:endParaRPr>
          </a:p>
        </p:txBody>
      </p:sp>
      <p:sp>
        <p:nvSpPr>
          <p:cNvPr id="37894" name="Content Placeholder 11">
            <a:extLst>
              <a:ext uri="{FF2B5EF4-FFF2-40B4-BE49-F238E27FC236}">
                <a16:creationId xmlns:a16="http://schemas.microsoft.com/office/drawing/2014/main" id="{A6E9B39C-93B9-FC80-8C72-48D82388456E}"/>
              </a:ext>
            </a:extLst>
          </p:cNvPr>
          <p:cNvSpPr>
            <a:spLocks noGrp="1"/>
          </p:cNvSpPr>
          <p:nvPr>
            <p:ph idx="4294967295"/>
          </p:nvPr>
        </p:nvSpPr>
        <p:spPr>
          <a:xfrm>
            <a:off x="0" y="4800600"/>
            <a:ext cx="8991600" cy="1595438"/>
          </a:xfrm>
        </p:spPr>
        <p:txBody>
          <a:bodyPr/>
          <a:lstStyle/>
          <a:p>
            <a:r>
              <a:rPr lang="en-US" altLang="sv-SE" sz="2400">
                <a:solidFill>
                  <a:srgbClr val="000000"/>
                </a:solidFill>
                <a:ea typeface="ＭＳ Ｐゴシック" panose="020B0600070205080204" pitchFamily="34" charset="-128"/>
              </a:rPr>
              <a:t>Simple</a:t>
            </a:r>
          </a:p>
          <a:p>
            <a:r>
              <a:rPr lang="en-US" altLang="sv-SE" sz="2400">
                <a:solidFill>
                  <a:srgbClr val="000000"/>
                </a:solidFill>
                <a:ea typeface="ＭＳ Ｐゴシック" panose="020B0600070205080204" pitchFamily="34" charset="-128"/>
              </a:rPr>
              <a:t>Mainly used for cryocoolers (more later) and not for large plants</a:t>
            </a:r>
          </a:p>
          <a:p>
            <a:r>
              <a:rPr lang="en-US" altLang="sv-SE" sz="2400">
                <a:solidFill>
                  <a:srgbClr val="000000"/>
                </a:solidFill>
                <a:ea typeface="ＭＳ Ｐゴシック" panose="020B0600070205080204" pitchFamily="34" charset="-128"/>
              </a:rPr>
              <a:t>Also known as a Linde-Hampson Refrigerator</a:t>
            </a:r>
          </a:p>
        </p:txBody>
      </p:sp>
      <p:sp>
        <p:nvSpPr>
          <p:cNvPr id="37895" name="TextBox 13">
            <a:extLst>
              <a:ext uri="{FF2B5EF4-FFF2-40B4-BE49-F238E27FC236}">
                <a16:creationId xmlns:a16="http://schemas.microsoft.com/office/drawing/2014/main" id="{B3108568-0EA3-C14D-81C9-CBDA14087B66}"/>
              </a:ext>
            </a:extLst>
          </p:cNvPr>
          <p:cNvSpPr txBox="1">
            <a:spLocks noChangeArrowheads="1"/>
          </p:cNvSpPr>
          <p:nvPr/>
        </p:nvSpPr>
        <p:spPr bwMode="auto">
          <a:xfrm>
            <a:off x="6705600" y="4191000"/>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sv-SE" sz="1400">
                <a:solidFill>
                  <a:schemeClr val="tx1"/>
                </a:solidFill>
                <a:latin typeface="Arial" panose="020B0604020202020204" pitchFamily="34" charset="0"/>
                <a:cs typeface="Arial" panose="020B0604020202020204" pitchFamily="34" charset="0"/>
              </a:rPr>
              <a:t>From </a:t>
            </a:r>
            <a:r>
              <a:rPr lang="en-US" altLang="sv-SE" sz="1400" u="sng">
                <a:solidFill>
                  <a:schemeClr val="tx1"/>
                </a:solidFill>
                <a:latin typeface="Arial" panose="020B0604020202020204" pitchFamily="34" charset="0"/>
                <a:cs typeface="Arial" panose="020B0604020202020204" pitchFamily="34" charset="0"/>
              </a:rPr>
              <a:t>Cryogenic Systems</a:t>
            </a:r>
          </a:p>
          <a:p>
            <a:pPr algn="ctr" eaLnBrk="1" hangingPunct="1">
              <a:spcBef>
                <a:spcPct val="0"/>
              </a:spcBef>
              <a:buFontTx/>
              <a:buNone/>
            </a:pPr>
            <a:r>
              <a:rPr lang="en-US" altLang="sv-SE" sz="1400">
                <a:solidFill>
                  <a:schemeClr val="tx1"/>
                </a:solidFill>
                <a:latin typeface="Arial" panose="020B0604020202020204" pitchFamily="34" charset="0"/>
                <a:cs typeface="Arial" panose="020B0604020202020204" pitchFamily="34" charset="0"/>
              </a:rPr>
              <a:t>R. Barron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B14BC970-B7F1-060F-1231-457C5B90760A}"/>
              </a:ext>
            </a:extLst>
          </p:cNvPr>
          <p:cNvSpPr>
            <a:spLocks noGrp="1"/>
          </p:cNvSpPr>
          <p:nvPr>
            <p:ph type="title"/>
          </p:nvPr>
        </p:nvSpPr>
        <p:spPr>
          <a:xfrm>
            <a:off x="1295400" y="76200"/>
            <a:ext cx="7138988" cy="1143000"/>
          </a:xfrm>
        </p:spPr>
        <p:txBody>
          <a:bodyPr/>
          <a:lstStyle/>
          <a:p>
            <a:r>
              <a:rPr lang="en-US" altLang="sv-SE">
                <a:ea typeface="ＭＳ Ｐゴシック" panose="020B0600070205080204" pitchFamily="34" charset="-128"/>
              </a:rPr>
              <a:t>Practical Large Scale Helium</a:t>
            </a:r>
            <a:br>
              <a:rPr lang="en-US" altLang="sv-SE">
                <a:ea typeface="ＭＳ Ｐゴシック" panose="020B0600070205080204" pitchFamily="34" charset="-128"/>
              </a:rPr>
            </a:br>
            <a:r>
              <a:rPr lang="en-US" altLang="sv-SE">
                <a:ea typeface="ＭＳ Ｐゴシック" panose="020B0600070205080204" pitchFamily="34" charset="-128"/>
              </a:rPr>
              <a:t> Refrigerators (at last)</a:t>
            </a:r>
          </a:p>
        </p:txBody>
      </p:sp>
      <p:sp>
        <p:nvSpPr>
          <p:cNvPr id="38914" name="Content Placeholder 7">
            <a:extLst>
              <a:ext uri="{FF2B5EF4-FFF2-40B4-BE49-F238E27FC236}">
                <a16:creationId xmlns:a16="http://schemas.microsoft.com/office/drawing/2014/main" id="{C0ADD7DE-A9A4-2C93-5E63-582D0FBC1465}"/>
              </a:ext>
            </a:extLst>
          </p:cNvPr>
          <p:cNvSpPr>
            <a:spLocks noGrp="1"/>
          </p:cNvSpPr>
          <p:nvPr>
            <p:ph idx="1"/>
          </p:nvPr>
        </p:nvSpPr>
        <p:spPr>
          <a:xfrm>
            <a:off x="304800" y="1600200"/>
            <a:ext cx="8686800" cy="4525963"/>
          </a:xfrm>
        </p:spPr>
        <p:txBody>
          <a:bodyPr/>
          <a:lstStyle/>
          <a:p>
            <a:pPr>
              <a:lnSpc>
                <a:spcPct val="90000"/>
              </a:lnSpc>
              <a:buFont typeface="Wingdings" pitchFamily="2" charset="2"/>
              <a:buChar char="§"/>
            </a:pPr>
            <a:r>
              <a:rPr lang="en-US" altLang="sv-SE" sz="2400">
                <a:ea typeface="ＭＳ Ｐゴシック" panose="020B0600070205080204" pitchFamily="34" charset="-128"/>
              </a:rPr>
              <a:t>Modern large scale helium refrigerators/liquefiers use a variation of the Claude cycle known as the Collins cycle</a:t>
            </a:r>
          </a:p>
          <a:p>
            <a:pPr>
              <a:lnSpc>
                <a:spcPct val="90000"/>
              </a:lnSpc>
              <a:buFont typeface="Wingdings" pitchFamily="2" charset="2"/>
              <a:buChar char="§"/>
            </a:pPr>
            <a:r>
              <a:rPr lang="en-US" altLang="sv-SE" sz="2400">
                <a:ea typeface="ＭＳ Ｐゴシック" panose="020B0600070205080204" pitchFamily="34" charset="-128"/>
              </a:rPr>
              <a:t>The key difference between these cycles and the JT cycle is the addition of  expansion engines (pistons or turbines) that the fluid does work against and thus cools</a:t>
            </a:r>
          </a:p>
          <a:p>
            <a:pPr>
              <a:lnSpc>
                <a:spcPct val="90000"/>
              </a:lnSpc>
              <a:buFont typeface="Wingdings" pitchFamily="2" charset="2"/>
              <a:buChar char="§"/>
            </a:pPr>
            <a:r>
              <a:rPr lang="en-US" altLang="sv-SE" sz="2400">
                <a:ea typeface="ＭＳ Ｐゴシック" panose="020B0600070205080204" pitchFamily="34" charset="-128"/>
              </a:rPr>
              <a:t>The process through these expansion engines may be idealized as Isentropic (s = constant) expansion</a:t>
            </a:r>
          </a:p>
          <a:p>
            <a:pPr lvl="1">
              <a:lnSpc>
                <a:spcPct val="90000"/>
              </a:lnSpc>
              <a:buFont typeface="Arial" panose="020B0604020202020204" pitchFamily="34" charset="0"/>
              <a:buChar char="•"/>
            </a:pPr>
            <a:r>
              <a:rPr lang="en-US" altLang="sv-SE" sz="2000">
                <a:ea typeface="ＭＳ Ｐゴシック" panose="020B0600070205080204" pitchFamily="34" charset="-128"/>
              </a:rPr>
              <a:t>Cooling occurs at any temperature</a:t>
            </a:r>
          </a:p>
          <a:p>
            <a:pPr lvl="1">
              <a:lnSpc>
                <a:spcPct val="90000"/>
              </a:lnSpc>
              <a:buFont typeface="Arial" panose="020B0604020202020204" pitchFamily="34" charset="0"/>
              <a:buChar char="•"/>
            </a:pPr>
            <a:r>
              <a:rPr lang="en-US" altLang="sv-SE" sz="2000">
                <a:latin typeface="Symbol" pitchFamily="2" charset="2"/>
                <a:ea typeface="ＭＳ Ｐゴシック" panose="020B0600070205080204" pitchFamily="34" charset="-128"/>
              </a:rPr>
              <a:t>D</a:t>
            </a:r>
            <a:r>
              <a:rPr lang="en-US" altLang="sv-SE" sz="2000">
                <a:ea typeface="ＭＳ Ｐゴシック" panose="020B0600070205080204" pitchFamily="34" charset="-128"/>
              </a:rPr>
              <a:t>T for a given </a:t>
            </a:r>
            <a:r>
              <a:rPr lang="en-US" altLang="sv-SE" sz="2000">
                <a:latin typeface="Symbol" pitchFamily="2" charset="2"/>
                <a:ea typeface="ＭＳ Ｐゴシック" panose="020B0600070205080204" pitchFamily="34" charset="-128"/>
              </a:rPr>
              <a:t>D</a:t>
            </a:r>
            <a:r>
              <a:rPr lang="en-US" altLang="sv-SE" sz="2000">
                <a:ea typeface="ＭＳ Ｐゴシック" panose="020B0600070205080204" pitchFamily="34" charset="-128"/>
              </a:rPr>
              <a:t>P is much larger than for isenthalpic expansion</a:t>
            </a:r>
          </a:p>
          <a:p>
            <a:pPr>
              <a:lnSpc>
                <a:spcPct val="90000"/>
              </a:lnSpc>
              <a:buFont typeface="Wingdings" pitchFamily="2" charset="2"/>
              <a:buChar char="§"/>
            </a:pPr>
            <a:r>
              <a:rPr lang="en-US" altLang="sv-SE" sz="2400">
                <a:ea typeface="ＭＳ Ｐゴシック" panose="020B0600070205080204" pitchFamily="34" charset="-128"/>
              </a:rPr>
              <a:t>Claude cycle = 1 expansion engine, Collins cycle  = multiple expansion engines</a:t>
            </a:r>
          </a:p>
          <a:p>
            <a:pPr lvl="1">
              <a:lnSpc>
                <a:spcPct val="90000"/>
              </a:lnSpc>
              <a:buFont typeface="Arial" panose="020B0604020202020204" pitchFamily="34" charset="0"/>
              <a:buChar char="•"/>
            </a:pPr>
            <a:r>
              <a:rPr lang="en-US" altLang="sv-SE" sz="2000">
                <a:ea typeface="ＭＳ Ｐゴシック" panose="020B0600070205080204" pitchFamily="34" charset="-128"/>
              </a:rPr>
              <a:t>The post WW II development of the Collins liquefier revolutionized laboratory research in cryogenics</a:t>
            </a:r>
          </a:p>
          <a:p>
            <a:pPr>
              <a:buFont typeface="Wingdings" pitchFamily="2" charset="2"/>
              <a:buNone/>
            </a:pPr>
            <a:endParaRPr lang="en-US" altLang="sv-SE">
              <a:ea typeface="ＭＳ Ｐゴシック" panose="020B0600070205080204" pitchFamily="34" charset="-128"/>
            </a:endParaRPr>
          </a:p>
          <a:p>
            <a:pPr lvl="1">
              <a:buFont typeface="Arial" panose="020B0604020202020204" pitchFamily="34" charset="0"/>
              <a:buNone/>
            </a:pPr>
            <a:endParaRPr lang="en-US" altLang="sv-SE">
              <a:ea typeface="ＭＳ Ｐゴシック" panose="020B0600070205080204" pitchFamily="34" charset="-128"/>
            </a:endParaRPr>
          </a:p>
        </p:txBody>
      </p:sp>
      <p:sp>
        <p:nvSpPr>
          <p:cNvPr id="38915" name="Date Placeholder 6">
            <a:extLst>
              <a:ext uri="{FF2B5EF4-FFF2-40B4-BE49-F238E27FC236}">
                <a16:creationId xmlns:a16="http://schemas.microsoft.com/office/drawing/2014/main" id="{349BA31A-51DD-57C6-71F5-0ED6509071C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cs typeface="Arial" panose="020B0604020202020204" pitchFamily="34" charset="0"/>
              </a:rPr>
              <a:t>Winter 2025</a:t>
            </a:r>
            <a:endParaRPr lang="en-US" altLang="sv-SE" sz="1000">
              <a:solidFill>
                <a:srgbClr val="064308"/>
              </a:solidFill>
              <a:latin typeface="Arial" panose="020B0604020202020204" pitchFamily="34" charset="0"/>
              <a:cs typeface="Arial" panose="020B0604020202020204" pitchFamily="34" charset="0"/>
            </a:endParaRPr>
          </a:p>
        </p:txBody>
      </p:sp>
      <p:sp>
        <p:nvSpPr>
          <p:cNvPr id="38916" name="Footer Placeholder 4">
            <a:extLst>
              <a:ext uri="{FF2B5EF4-FFF2-40B4-BE49-F238E27FC236}">
                <a16:creationId xmlns:a16="http://schemas.microsoft.com/office/drawing/2014/main" id="{419736B3-B962-9F0B-67C1-A130FEC7304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Lecture 6 | Refrigeration &amp; Liquefaction - J. G. Weisend II</a:t>
            </a:r>
          </a:p>
        </p:txBody>
      </p:sp>
      <p:sp>
        <p:nvSpPr>
          <p:cNvPr id="38917" name="Slide Number Placeholder 5">
            <a:extLst>
              <a:ext uri="{FF2B5EF4-FFF2-40B4-BE49-F238E27FC236}">
                <a16:creationId xmlns:a16="http://schemas.microsoft.com/office/drawing/2014/main" id="{A515C30F-F80C-08A8-50CD-2D48A84C9E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Slide </a:t>
            </a:r>
            <a:fld id="{9E4FC7FC-B4AE-5C41-B553-E5DBF3770139}" type="slidenum">
              <a:rPr lang="en-US" altLang="sv-SE" sz="1000">
                <a:solidFill>
                  <a:srgbClr val="064308"/>
                </a:solidFill>
                <a:latin typeface="Arial" panose="020B0604020202020204" pitchFamily="34" charset="0"/>
                <a:cs typeface="Arial" panose="020B0604020202020204" pitchFamily="34" charset="0"/>
              </a:rPr>
              <a:pPr eaLnBrk="0" hangingPunct="0">
                <a:spcBef>
                  <a:spcPct val="0"/>
                </a:spcBef>
                <a:buFontTx/>
                <a:buNone/>
              </a:pPr>
              <a:t>21</a:t>
            </a:fld>
            <a:endParaRPr lang="en-US" altLang="sv-SE" sz="1000">
              <a:solidFill>
                <a:srgbClr val="064308"/>
              </a:solidFill>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2">
            <a:extLst>
              <a:ext uri="{FF2B5EF4-FFF2-40B4-BE49-F238E27FC236}">
                <a16:creationId xmlns:a16="http://schemas.microsoft.com/office/drawing/2014/main" id="{268D26FB-AF8D-E469-5C79-105C5F55B033}"/>
              </a:ext>
            </a:extLst>
          </p:cNvPr>
          <p:cNvSpPr>
            <a:spLocks noGrp="1"/>
          </p:cNvSpPr>
          <p:nvPr>
            <p:ph type="title"/>
          </p:nvPr>
        </p:nvSpPr>
        <p:spPr>
          <a:xfrm>
            <a:off x="1219200" y="152400"/>
            <a:ext cx="7138988" cy="1143000"/>
          </a:xfrm>
        </p:spPr>
        <p:txBody>
          <a:bodyPr/>
          <a:lstStyle/>
          <a:p>
            <a:r>
              <a:rPr lang="en-US" altLang="sv-SE">
                <a:ea typeface="ＭＳ Ｐゴシック" panose="020B0600070205080204" pitchFamily="34" charset="-128"/>
              </a:rPr>
              <a:t>Claude Cycle</a:t>
            </a:r>
          </a:p>
        </p:txBody>
      </p:sp>
      <p:pic>
        <p:nvPicPr>
          <p:cNvPr id="39938" name="Picture 2">
            <a:extLst>
              <a:ext uri="{FF2B5EF4-FFF2-40B4-BE49-F238E27FC236}">
                <a16:creationId xmlns:a16="http://schemas.microsoft.com/office/drawing/2014/main" id="{14679035-D5F7-3ADE-A680-C25AF25B54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9456" r="-19456"/>
          <a:stretch>
            <a:fillRect/>
          </a:stretch>
        </p:blipFill>
        <p:spPr>
          <a:xfrm rot="60000">
            <a:off x="74613" y="1603375"/>
            <a:ext cx="6684962" cy="3676650"/>
          </a:xfrm>
          <a:noFill/>
        </p:spPr>
      </p:pic>
      <p:sp>
        <p:nvSpPr>
          <p:cNvPr id="39939" name="Date Placeholder 5">
            <a:extLst>
              <a:ext uri="{FF2B5EF4-FFF2-40B4-BE49-F238E27FC236}">
                <a16:creationId xmlns:a16="http://schemas.microsoft.com/office/drawing/2014/main" id="{44714672-CDCC-691F-172D-13C46E9C048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cs typeface="Arial" panose="020B0604020202020204" pitchFamily="34" charset="0"/>
              </a:rPr>
              <a:t>Winter 2025</a:t>
            </a:r>
            <a:endParaRPr lang="en-US" altLang="sv-SE" sz="1000">
              <a:solidFill>
                <a:srgbClr val="064308"/>
              </a:solidFill>
              <a:latin typeface="Arial" panose="020B0604020202020204" pitchFamily="34" charset="0"/>
              <a:cs typeface="Arial" panose="020B0604020202020204" pitchFamily="34" charset="0"/>
            </a:endParaRPr>
          </a:p>
        </p:txBody>
      </p:sp>
      <p:sp>
        <p:nvSpPr>
          <p:cNvPr id="39940" name="Footer Placeholder 3">
            <a:extLst>
              <a:ext uri="{FF2B5EF4-FFF2-40B4-BE49-F238E27FC236}">
                <a16:creationId xmlns:a16="http://schemas.microsoft.com/office/drawing/2014/main" id="{85A46A5D-EE8C-13D3-E3B5-95A2ADF2654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Lecture 6 | Refrigeration &amp; Liquefaction - J. G. Weisend II</a:t>
            </a:r>
          </a:p>
        </p:txBody>
      </p:sp>
      <p:sp>
        <p:nvSpPr>
          <p:cNvPr id="39941" name="Slide Number Placeholder 4">
            <a:extLst>
              <a:ext uri="{FF2B5EF4-FFF2-40B4-BE49-F238E27FC236}">
                <a16:creationId xmlns:a16="http://schemas.microsoft.com/office/drawing/2014/main" id="{512990F3-F74A-0AF4-AD30-AE367C7C97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Slide </a:t>
            </a:r>
            <a:fld id="{C1B466C3-8F8E-E74A-A844-8AD3547B4E38}" type="slidenum">
              <a:rPr lang="en-US" altLang="sv-SE" sz="1000">
                <a:solidFill>
                  <a:srgbClr val="064308"/>
                </a:solidFill>
                <a:latin typeface="Arial" panose="020B0604020202020204" pitchFamily="34" charset="0"/>
                <a:cs typeface="Arial" panose="020B0604020202020204" pitchFamily="34" charset="0"/>
              </a:rPr>
              <a:pPr eaLnBrk="0" hangingPunct="0">
                <a:spcBef>
                  <a:spcPct val="0"/>
                </a:spcBef>
                <a:buFontTx/>
                <a:buNone/>
              </a:pPr>
              <a:t>22</a:t>
            </a:fld>
            <a:endParaRPr lang="en-US" altLang="sv-SE" sz="1000">
              <a:solidFill>
                <a:srgbClr val="064308"/>
              </a:solidFill>
              <a:latin typeface="Arial" panose="020B0604020202020204" pitchFamily="34" charset="0"/>
              <a:cs typeface="Arial" panose="020B0604020202020204" pitchFamily="34" charset="0"/>
            </a:endParaRPr>
          </a:p>
        </p:txBody>
      </p:sp>
      <p:pic>
        <p:nvPicPr>
          <p:cNvPr id="39942" name="Picture 3">
            <a:extLst>
              <a:ext uri="{FF2B5EF4-FFF2-40B4-BE49-F238E27FC236}">
                <a16:creationId xmlns:a16="http://schemas.microsoft.com/office/drawing/2014/main" id="{C487DA10-BF51-7473-409D-EE981A8FD8DD}"/>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715000" y="1524000"/>
            <a:ext cx="3467100" cy="4495800"/>
          </a:xfrm>
          <a:noFill/>
        </p:spPr>
      </p:pic>
      <p:sp>
        <p:nvSpPr>
          <p:cNvPr id="39943" name="TextBox 10">
            <a:extLst>
              <a:ext uri="{FF2B5EF4-FFF2-40B4-BE49-F238E27FC236}">
                <a16:creationId xmlns:a16="http://schemas.microsoft.com/office/drawing/2014/main" id="{DFBEAA6C-B67E-B832-54B5-C4E2B85BD866}"/>
              </a:ext>
            </a:extLst>
          </p:cNvPr>
          <p:cNvSpPr txBox="1">
            <a:spLocks noChangeArrowheads="1"/>
          </p:cNvSpPr>
          <p:nvPr/>
        </p:nvSpPr>
        <p:spPr bwMode="auto">
          <a:xfrm>
            <a:off x="2667000" y="5410200"/>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sv-SE" sz="1400">
                <a:solidFill>
                  <a:schemeClr val="tx1"/>
                </a:solidFill>
                <a:latin typeface="Arial" panose="020B0604020202020204" pitchFamily="34" charset="0"/>
                <a:cs typeface="Arial" panose="020B0604020202020204" pitchFamily="34" charset="0"/>
              </a:rPr>
              <a:t>From </a:t>
            </a:r>
            <a:r>
              <a:rPr lang="en-US" altLang="sv-SE" sz="1400" u="sng">
                <a:solidFill>
                  <a:schemeClr val="tx1"/>
                </a:solidFill>
                <a:latin typeface="Arial" panose="020B0604020202020204" pitchFamily="34" charset="0"/>
                <a:cs typeface="Arial" panose="020B0604020202020204" pitchFamily="34" charset="0"/>
              </a:rPr>
              <a:t>Cryogenic Systems</a:t>
            </a:r>
          </a:p>
          <a:p>
            <a:pPr algn="ctr" eaLnBrk="1" hangingPunct="1">
              <a:spcBef>
                <a:spcPct val="0"/>
              </a:spcBef>
              <a:buFontTx/>
              <a:buNone/>
            </a:pPr>
            <a:r>
              <a:rPr lang="en-US" altLang="sv-SE" sz="1400">
                <a:solidFill>
                  <a:schemeClr val="tx1"/>
                </a:solidFill>
                <a:latin typeface="Arial" panose="020B0604020202020204" pitchFamily="34" charset="0"/>
                <a:cs typeface="Arial" panose="020B0604020202020204" pitchFamily="34" charset="0"/>
              </a:rPr>
              <a:t>R. Barron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7">
            <a:extLst>
              <a:ext uri="{FF2B5EF4-FFF2-40B4-BE49-F238E27FC236}">
                <a16:creationId xmlns:a16="http://schemas.microsoft.com/office/drawing/2014/main" id="{A44BD4C8-8CAE-0BD8-F515-B84E2493D81B}"/>
              </a:ext>
            </a:extLst>
          </p:cNvPr>
          <p:cNvSpPr>
            <a:spLocks noGrp="1"/>
          </p:cNvSpPr>
          <p:nvPr>
            <p:ph type="title"/>
          </p:nvPr>
        </p:nvSpPr>
        <p:spPr>
          <a:xfrm>
            <a:off x="1219200" y="152400"/>
            <a:ext cx="7138988" cy="1143000"/>
          </a:xfrm>
        </p:spPr>
        <p:txBody>
          <a:bodyPr/>
          <a:lstStyle/>
          <a:p>
            <a:r>
              <a:rPr lang="en-US" altLang="sv-SE">
                <a:ea typeface="ＭＳ Ｐゴシック" panose="020B0600070205080204" pitchFamily="34" charset="-128"/>
              </a:rPr>
              <a:t>Collins Cycle</a:t>
            </a:r>
          </a:p>
        </p:txBody>
      </p:sp>
      <p:sp>
        <p:nvSpPr>
          <p:cNvPr id="2" name="Content Placeholder 8">
            <a:extLst>
              <a:ext uri="{FF2B5EF4-FFF2-40B4-BE49-F238E27FC236}">
                <a16:creationId xmlns:a16="http://schemas.microsoft.com/office/drawing/2014/main" id="{D0E5B462-11A6-F442-A7F5-928CF2A13CFD}"/>
              </a:ext>
            </a:extLst>
          </p:cNvPr>
          <p:cNvSpPr>
            <a:spLocks noGrp="1"/>
          </p:cNvSpPr>
          <p:nvPr>
            <p:ph idx="1"/>
          </p:nvPr>
        </p:nvSpPr>
        <p:spPr>
          <a:xfrm>
            <a:off x="457200" y="1600200"/>
            <a:ext cx="8686800" cy="4525963"/>
          </a:xfrm>
        </p:spPr>
        <p:txBody>
          <a:bodyPr/>
          <a:lstStyle/>
          <a:p>
            <a:pPr>
              <a:lnSpc>
                <a:spcPct val="90000"/>
              </a:lnSpc>
              <a:buFont typeface="Arial" charset="0"/>
              <a:buChar char="•"/>
              <a:defRPr/>
            </a:pPr>
            <a:r>
              <a:rPr lang="en-US" dirty="0"/>
              <a:t>Cycle consists of :</a:t>
            </a:r>
          </a:p>
          <a:p>
            <a:pPr marL="0" indent="0">
              <a:lnSpc>
                <a:spcPct val="90000"/>
              </a:lnSpc>
              <a:buFont typeface="Arial" charset="0"/>
              <a:buNone/>
              <a:defRPr/>
            </a:pPr>
            <a:endParaRPr lang="en-US" dirty="0"/>
          </a:p>
          <a:p>
            <a:pPr lvl="1">
              <a:lnSpc>
                <a:spcPct val="90000"/>
              </a:lnSpc>
              <a:buFont typeface="Arial" charset="0"/>
              <a:buNone/>
              <a:defRPr/>
            </a:pPr>
            <a:r>
              <a:rPr lang="en-US" dirty="0"/>
              <a:t>1) Compression to ~ 16 Bar with cooling back to 300 K + oil removal</a:t>
            </a:r>
          </a:p>
          <a:p>
            <a:pPr lvl="1">
              <a:lnSpc>
                <a:spcPct val="90000"/>
              </a:lnSpc>
              <a:buFont typeface="Arial" charset="0"/>
              <a:buNone/>
              <a:defRPr/>
            </a:pPr>
            <a:r>
              <a:rPr lang="en-US" dirty="0"/>
              <a:t>2) Cooling of  high pressure gas with LN</a:t>
            </a:r>
            <a:r>
              <a:rPr lang="en-US" baseline="-25000" dirty="0"/>
              <a:t>2 </a:t>
            </a:r>
            <a:r>
              <a:rPr lang="en-US" dirty="0"/>
              <a:t>or expansion turbine flow</a:t>
            </a:r>
          </a:p>
          <a:p>
            <a:pPr lvl="1">
              <a:lnSpc>
                <a:spcPct val="90000"/>
              </a:lnSpc>
              <a:buFont typeface="Arial" charset="0"/>
              <a:buNone/>
              <a:defRPr/>
            </a:pPr>
            <a:r>
              <a:rPr lang="en-US" dirty="0"/>
              <a:t>3) Isentropic expansion via 2 or more expansion turbines</a:t>
            </a:r>
          </a:p>
          <a:p>
            <a:pPr lvl="1">
              <a:lnSpc>
                <a:spcPct val="90000"/>
              </a:lnSpc>
              <a:buFont typeface="Arial" charset="0"/>
              <a:buNone/>
              <a:defRPr/>
            </a:pPr>
            <a:r>
              <a:rPr lang="en-US" dirty="0"/>
              <a:t>4) Cooling of high pressure gas by the cold returning low pressure stream</a:t>
            </a:r>
          </a:p>
          <a:p>
            <a:pPr lvl="1">
              <a:lnSpc>
                <a:spcPct val="90000"/>
              </a:lnSpc>
              <a:buFont typeface="Arial" charset="0"/>
              <a:buNone/>
              <a:defRPr/>
            </a:pPr>
            <a:r>
              <a:rPr lang="en-US" dirty="0"/>
              <a:t>5) Isenthalpic expansion through JT valve</a:t>
            </a:r>
          </a:p>
          <a:p>
            <a:pPr lvl="1">
              <a:lnSpc>
                <a:spcPct val="90000"/>
              </a:lnSpc>
              <a:buFont typeface="Arial" charset="0"/>
              <a:buNone/>
              <a:defRPr/>
            </a:pPr>
            <a:r>
              <a:rPr lang="en-US" dirty="0"/>
              <a:t>6) Return of gas to compressors at just above 1 Bar</a:t>
            </a:r>
          </a:p>
        </p:txBody>
      </p:sp>
      <p:sp>
        <p:nvSpPr>
          <p:cNvPr id="40963" name="Date Placeholder 6">
            <a:extLst>
              <a:ext uri="{FF2B5EF4-FFF2-40B4-BE49-F238E27FC236}">
                <a16:creationId xmlns:a16="http://schemas.microsoft.com/office/drawing/2014/main" id="{F6A36B88-5815-F244-BF3D-10502BF7234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cs typeface="Arial" panose="020B0604020202020204" pitchFamily="34" charset="0"/>
              </a:rPr>
              <a:t>Winter 2025</a:t>
            </a:r>
            <a:endParaRPr lang="en-US" altLang="sv-SE" sz="1000">
              <a:solidFill>
                <a:srgbClr val="064308"/>
              </a:solidFill>
              <a:latin typeface="Arial" panose="020B0604020202020204" pitchFamily="34" charset="0"/>
              <a:cs typeface="Arial" panose="020B0604020202020204" pitchFamily="34" charset="0"/>
            </a:endParaRPr>
          </a:p>
        </p:txBody>
      </p:sp>
      <p:sp>
        <p:nvSpPr>
          <p:cNvPr id="40964" name="Footer Placeholder 4">
            <a:extLst>
              <a:ext uri="{FF2B5EF4-FFF2-40B4-BE49-F238E27FC236}">
                <a16:creationId xmlns:a16="http://schemas.microsoft.com/office/drawing/2014/main" id="{5E6B6B64-F06C-BBDD-357A-CA1580133D0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Lecture 6 | Refrigeration &amp; Liquefaction - J. G. Weisend II</a:t>
            </a:r>
          </a:p>
        </p:txBody>
      </p:sp>
      <p:sp>
        <p:nvSpPr>
          <p:cNvPr id="40965" name="Slide Number Placeholder 5">
            <a:extLst>
              <a:ext uri="{FF2B5EF4-FFF2-40B4-BE49-F238E27FC236}">
                <a16:creationId xmlns:a16="http://schemas.microsoft.com/office/drawing/2014/main" id="{C8BC0B90-2F6D-DA2B-3180-8F8D71C520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Slide </a:t>
            </a:r>
            <a:fld id="{B3635630-8BF6-2642-8B88-363B4C105C58}" type="slidenum">
              <a:rPr lang="en-US" altLang="sv-SE" sz="1000">
                <a:solidFill>
                  <a:srgbClr val="064308"/>
                </a:solidFill>
                <a:latin typeface="Arial" panose="020B0604020202020204" pitchFamily="34" charset="0"/>
                <a:cs typeface="Arial" panose="020B0604020202020204" pitchFamily="34" charset="0"/>
              </a:rPr>
              <a:pPr eaLnBrk="0" hangingPunct="0">
                <a:spcBef>
                  <a:spcPct val="0"/>
                </a:spcBef>
                <a:buFontTx/>
                <a:buNone/>
              </a:pPr>
              <a:t>23</a:t>
            </a:fld>
            <a:endParaRPr lang="en-US" altLang="sv-SE" sz="1000">
              <a:solidFill>
                <a:srgbClr val="064308"/>
              </a:solidFill>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2">
            <a:extLst>
              <a:ext uri="{FF2B5EF4-FFF2-40B4-BE49-F238E27FC236}">
                <a16:creationId xmlns:a16="http://schemas.microsoft.com/office/drawing/2014/main" id="{92A6B6D1-F82E-8DA6-026F-8059EE0418CB}"/>
              </a:ext>
            </a:extLst>
          </p:cNvPr>
          <p:cNvSpPr>
            <a:spLocks noGrp="1"/>
          </p:cNvSpPr>
          <p:nvPr>
            <p:ph type="title"/>
          </p:nvPr>
        </p:nvSpPr>
        <p:spPr>
          <a:xfrm>
            <a:off x="1066800" y="152400"/>
            <a:ext cx="7138988" cy="1143000"/>
          </a:xfrm>
        </p:spPr>
        <p:txBody>
          <a:bodyPr/>
          <a:lstStyle/>
          <a:p>
            <a:r>
              <a:rPr lang="en-US" altLang="sv-SE">
                <a:ea typeface="ＭＳ Ｐゴシック" panose="020B0600070205080204" pitchFamily="34" charset="-128"/>
              </a:rPr>
              <a:t>CTI 4000 Refrigerator</a:t>
            </a:r>
            <a:br>
              <a:rPr lang="en-US" altLang="sv-SE">
                <a:ea typeface="ＭＳ Ｐゴシック" panose="020B0600070205080204" pitchFamily="34" charset="-128"/>
              </a:rPr>
            </a:br>
            <a:r>
              <a:rPr lang="en-US" altLang="sv-SE">
                <a:ea typeface="ＭＳ Ｐゴシック" panose="020B0600070205080204" pitchFamily="34" charset="-128"/>
              </a:rPr>
              <a:t>(early 80</a:t>
            </a:r>
            <a:r>
              <a:rPr lang="ja-JP" altLang="en-US">
                <a:ea typeface="ＭＳ Ｐゴシック" panose="020B0600070205080204" pitchFamily="34" charset="-128"/>
              </a:rPr>
              <a:t>’</a:t>
            </a:r>
            <a:r>
              <a:rPr lang="en-US" altLang="ja-JP">
                <a:ea typeface="ＭＳ Ｐゴシック" panose="020B0600070205080204" pitchFamily="34" charset="-128"/>
              </a:rPr>
              <a:t>s vintage ~ 1.2 kW @ 4.5 K)</a:t>
            </a:r>
            <a:endParaRPr lang="en-US" altLang="sv-SE">
              <a:ea typeface="ＭＳ Ｐゴシック" panose="020B0600070205080204" pitchFamily="34" charset="-128"/>
            </a:endParaRPr>
          </a:p>
        </p:txBody>
      </p:sp>
      <p:sp>
        <p:nvSpPr>
          <p:cNvPr id="41986" name="Date Placeholder 5">
            <a:extLst>
              <a:ext uri="{FF2B5EF4-FFF2-40B4-BE49-F238E27FC236}">
                <a16:creationId xmlns:a16="http://schemas.microsoft.com/office/drawing/2014/main" id="{8B9E4551-6789-2C9B-EF37-52DA92F5978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cs typeface="Arial" panose="020B0604020202020204" pitchFamily="34" charset="0"/>
              </a:rPr>
              <a:t>Winter 2025</a:t>
            </a:r>
            <a:endParaRPr lang="en-US" altLang="sv-SE" sz="1000">
              <a:solidFill>
                <a:srgbClr val="064308"/>
              </a:solidFill>
              <a:latin typeface="Arial" panose="020B0604020202020204" pitchFamily="34" charset="0"/>
              <a:cs typeface="Arial" panose="020B0604020202020204" pitchFamily="34" charset="0"/>
            </a:endParaRPr>
          </a:p>
        </p:txBody>
      </p:sp>
      <p:sp>
        <p:nvSpPr>
          <p:cNvPr id="41987" name="Footer Placeholder 3">
            <a:extLst>
              <a:ext uri="{FF2B5EF4-FFF2-40B4-BE49-F238E27FC236}">
                <a16:creationId xmlns:a16="http://schemas.microsoft.com/office/drawing/2014/main" id="{6890A036-7788-F0AF-CAF9-9D2F3660C34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Lecture 6 | Refrigeration &amp; Liquefaction - J. G. Weisend II</a:t>
            </a:r>
          </a:p>
        </p:txBody>
      </p:sp>
      <p:sp>
        <p:nvSpPr>
          <p:cNvPr id="41988" name="Slide Number Placeholder 4">
            <a:extLst>
              <a:ext uri="{FF2B5EF4-FFF2-40B4-BE49-F238E27FC236}">
                <a16:creationId xmlns:a16="http://schemas.microsoft.com/office/drawing/2014/main" id="{C32C3A6C-9D53-791B-E537-C3C9B298136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Slide </a:t>
            </a:r>
            <a:fld id="{F18F009F-5216-9340-AF17-4BEEAFAC83DA}" type="slidenum">
              <a:rPr lang="en-US" altLang="sv-SE" sz="1000">
                <a:solidFill>
                  <a:srgbClr val="064308"/>
                </a:solidFill>
                <a:latin typeface="Arial" panose="020B0604020202020204" pitchFamily="34" charset="0"/>
                <a:cs typeface="Arial" panose="020B0604020202020204" pitchFamily="34" charset="0"/>
              </a:rPr>
              <a:pPr eaLnBrk="0" hangingPunct="0">
                <a:spcBef>
                  <a:spcPct val="0"/>
                </a:spcBef>
                <a:buFontTx/>
                <a:buNone/>
              </a:pPr>
              <a:t>24</a:t>
            </a:fld>
            <a:endParaRPr lang="en-US" altLang="sv-SE" sz="1000">
              <a:solidFill>
                <a:srgbClr val="064308"/>
              </a:solidFill>
              <a:latin typeface="Arial" panose="020B0604020202020204" pitchFamily="34" charset="0"/>
              <a:cs typeface="Arial" panose="020B0604020202020204" pitchFamily="34" charset="0"/>
            </a:endParaRPr>
          </a:p>
        </p:txBody>
      </p:sp>
      <p:pic>
        <p:nvPicPr>
          <p:cNvPr id="41989" name="Picture 15">
            <a:extLst>
              <a:ext uri="{FF2B5EF4-FFF2-40B4-BE49-F238E27FC236}">
                <a16:creationId xmlns:a16="http://schemas.microsoft.com/office/drawing/2014/main" id="{058FDCC2-DAA1-29B6-E1F0-7F585ADEACBC}"/>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447800"/>
            <a:ext cx="3962400"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16">
            <a:extLst>
              <a:ext uri="{FF2B5EF4-FFF2-40B4-BE49-F238E27FC236}">
                <a16:creationId xmlns:a16="http://schemas.microsoft.com/office/drawing/2014/main" id="{E428C0D4-9757-5E5E-6433-37DE90EDA28F}"/>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32210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AC8059F1-6698-9574-2397-48CB9B352DA4}"/>
              </a:ext>
            </a:extLst>
          </p:cNvPr>
          <p:cNvSpPr>
            <a:spLocks noGrp="1"/>
          </p:cNvSpPr>
          <p:nvPr>
            <p:ph type="title"/>
          </p:nvPr>
        </p:nvSpPr>
        <p:spPr>
          <a:xfrm>
            <a:off x="1219200" y="152400"/>
            <a:ext cx="7138988" cy="1143000"/>
          </a:xfrm>
        </p:spPr>
        <p:txBody>
          <a:bodyPr/>
          <a:lstStyle/>
          <a:p>
            <a:r>
              <a:rPr lang="en-US" altLang="sv-SE">
                <a:ea typeface="ＭＳ Ｐゴシック" panose="020B0600070205080204" pitchFamily="34" charset="-128"/>
              </a:rPr>
              <a:t>ESS Accelerator Cryoplant (2016)</a:t>
            </a:r>
            <a:br>
              <a:rPr lang="en-US" altLang="sv-SE">
                <a:ea typeface="ＭＳ Ｐゴシック" panose="020B0600070205080204" pitchFamily="34" charset="-128"/>
              </a:rPr>
            </a:br>
            <a:r>
              <a:rPr lang="en-US" altLang="sv-SE">
                <a:ea typeface="ＭＳ Ｐゴシック" panose="020B0600070205080204" pitchFamily="34" charset="-128"/>
              </a:rPr>
              <a:t>up to 3 kW cooling at 2 K</a:t>
            </a:r>
          </a:p>
        </p:txBody>
      </p:sp>
      <p:sp>
        <p:nvSpPr>
          <p:cNvPr id="43010" name="Date Placeholder 3">
            <a:extLst>
              <a:ext uri="{FF2B5EF4-FFF2-40B4-BE49-F238E27FC236}">
                <a16:creationId xmlns:a16="http://schemas.microsoft.com/office/drawing/2014/main" id="{B88DA219-D47A-93F8-F14F-578FD0F4AF5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p>
        </p:txBody>
      </p:sp>
      <p:sp>
        <p:nvSpPr>
          <p:cNvPr id="43011" name="Footer Placeholder 4">
            <a:extLst>
              <a:ext uri="{FF2B5EF4-FFF2-40B4-BE49-F238E27FC236}">
                <a16:creationId xmlns:a16="http://schemas.microsoft.com/office/drawing/2014/main" id="{5996FC7F-3D4C-7057-C788-089ADA8972D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Lecture 6 | Refrigeration &amp; Liquefaction - J. G. Weisend II</a:t>
            </a:r>
          </a:p>
        </p:txBody>
      </p:sp>
      <p:sp>
        <p:nvSpPr>
          <p:cNvPr id="43012" name="Slide Number Placeholder 5">
            <a:extLst>
              <a:ext uri="{FF2B5EF4-FFF2-40B4-BE49-F238E27FC236}">
                <a16:creationId xmlns:a16="http://schemas.microsoft.com/office/drawing/2014/main" id="{DFFC7BF5-6AF4-5A74-ECA8-08463D5F35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87F9B1A2-E4B3-B54A-AF7C-89549995B407}" type="slidenum">
              <a:rPr lang="sv-SE" altLang="sv-SE" sz="1200">
                <a:solidFill>
                  <a:srgbClr val="898989"/>
                </a:solidFill>
              </a:rPr>
              <a:pPr>
                <a:spcBef>
                  <a:spcPct val="0"/>
                </a:spcBef>
                <a:buFontTx/>
                <a:buNone/>
              </a:pPr>
              <a:t>25</a:t>
            </a:fld>
            <a:endParaRPr lang="sv-SE" altLang="sv-SE" sz="1200">
              <a:solidFill>
                <a:srgbClr val="898989"/>
              </a:solidFill>
            </a:endParaRPr>
          </a:p>
        </p:txBody>
      </p:sp>
      <p:pic>
        <p:nvPicPr>
          <p:cNvPr id="43013" name="Picture 8">
            <a:extLst>
              <a:ext uri="{FF2B5EF4-FFF2-40B4-BE49-F238E27FC236}">
                <a16:creationId xmlns:a16="http://schemas.microsoft.com/office/drawing/2014/main" id="{09F8999D-990C-A999-E609-E0A04B9FCF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8475" y="1489075"/>
            <a:ext cx="2665413"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9">
            <a:extLst>
              <a:ext uri="{FF2B5EF4-FFF2-40B4-BE49-F238E27FC236}">
                <a16:creationId xmlns:a16="http://schemas.microsoft.com/office/drawing/2014/main" id="{CF48C1AE-CAE2-D933-D1BF-FA697FD5B2C3}"/>
              </a:ext>
            </a:extLst>
          </p:cNvPr>
          <p:cNvSpPr txBox="1">
            <a:spLocks noChangeArrowheads="1"/>
          </p:cNvSpPr>
          <p:nvPr/>
        </p:nvSpPr>
        <p:spPr bwMode="auto">
          <a:xfrm>
            <a:off x="5683250" y="1600200"/>
            <a:ext cx="346868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Note: </a:t>
            </a:r>
          </a:p>
          <a:p>
            <a:pPr eaLnBrk="1" hangingPunct="1">
              <a:spcBef>
                <a:spcPct val="0"/>
              </a:spcBef>
              <a:buFontTx/>
              <a:buAutoNum type="arabicParenR"/>
            </a:pPr>
            <a:r>
              <a:rPr lang="en-US" altLang="sv-SE" sz="1800">
                <a:solidFill>
                  <a:schemeClr val="tx1"/>
                </a:solidFill>
                <a:latin typeface="Arial" panose="020B0604020202020204" pitchFamily="34" charset="0"/>
              </a:rPr>
              <a:t>No LN</a:t>
            </a:r>
            <a:r>
              <a:rPr lang="en-US" altLang="sv-SE" sz="1800" baseline="-25000">
                <a:solidFill>
                  <a:schemeClr val="tx1"/>
                </a:solidFill>
                <a:latin typeface="Arial" panose="020B0604020202020204" pitchFamily="34" charset="0"/>
              </a:rPr>
              <a:t>2</a:t>
            </a:r>
            <a:r>
              <a:rPr lang="en-US" altLang="sv-SE" sz="1800">
                <a:solidFill>
                  <a:schemeClr val="tx1"/>
                </a:solidFill>
                <a:latin typeface="Arial" panose="020B0604020202020204" pitchFamily="34" charset="0"/>
              </a:rPr>
              <a:t> Precooling</a:t>
            </a:r>
          </a:p>
          <a:p>
            <a:pPr eaLnBrk="1" hangingPunct="1">
              <a:spcBef>
                <a:spcPct val="0"/>
              </a:spcBef>
              <a:buFontTx/>
              <a:buAutoNum type="arabicParenR"/>
            </a:pPr>
            <a:r>
              <a:rPr lang="en-US" altLang="sv-SE" sz="1800">
                <a:solidFill>
                  <a:schemeClr val="tx1"/>
                </a:solidFill>
                <a:latin typeface="Arial" panose="020B0604020202020204" pitchFamily="34" charset="0"/>
              </a:rPr>
              <a:t>Large number of expansion</a:t>
            </a:r>
          </a:p>
          <a:p>
            <a:pPr eaLnBrk="1" hangingPunct="1">
              <a:spcBef>
                <a:spcPct val="0"/>
              </a:spcBef>
              <a:buFontTx/>
              <a:buNone/>
            </a:pPr>
            <a:r>
              <a:rPr lang="en-US" altLang="sv-SE" sz="1800">
                <a:solidFill>
                  <a:schemeClr val="tx1"/>
                </a:solidFill>
                <a:latin typeface="Arial" panose="020B0604020202020204" pitchFamily="34" charset="0"/>
              </a:rPr>
              <a:t> turbines – some in series with </a:t>
            </a:r>
          </a:p>
          <a:p>
            <a:pPr eaLnBrk="1" hangingPunct="1">
              <a:spcBef>
                <a:spcPct val="0"/>
              </a:spcBef>
              <a:buFontTx/>
              <a:buNone/>
            </a:pPr>
            <a:r>
              <a:rPr lang="en-US" altLang="sv-SE" sz="1800">
                <a:solidFill>
                  <a:schemeClr val="tx1"/>
                </a:solidFill>
                <a:latin typeface="Arial" panose="020B0604020202020204" pitchFamily="34" charset="0"/>
              </a:rPr>
              <a:t> HP stream</a:t>
            </a:r>
          </a:p>
          <a:p>
            <a:pPr eaLnBrk="1" hangingPunct="1">
              <a:spcBef>
                <a:spcPct val="0"/>
              </a:spcBef>
              <a:buFontTx/>
              <a:buNone/>
            </a:pPr>
            <a:r>
              <a:rPr lang="en-US" altLang="sv-SE" sz="1800">
                <a:solidFill>
                  <a:schemeClr val="tx1"/>
                </a:solidFill>
                <a:latin typeface="Arial" panose="020B0604020202020204" pitchFamily="34" charset="0"/>
              </a:rPr>
              <a:t>3) Intermediate temperature </a:t>
            </a:r>
          </a:p>
          <a:p>
            <a:pPr eaLnBrk="1" hangingPunct="1">
              <a:spcBef>
                <a:spcPct val="0"/>
              </a:spcBef>
              <a:buFontTx/>
              <a:buNone/>
            </a:pPr>
            <a:r>
              <a:rPr lang="en-US" altLang="sv-SE" sz="1800">
                <a:solidFill>
                  <a:schemeClr val="tx1"/>
                </a:solidFill>
                <a:latin typeface="Arial" panose="020B0604020202020204" pitchFamily="34" charset="0"/>
              </a:rPr>
              <a:t> shield cooling</a:t>
            </a:r>
          </a:p>
          <a:p>
            <a:pPr eaLnBrk="1" hangingPunct="1">
              <a:spcBef>
                <a:spcPct val="0"/>
              </a:spcBef>
              <a:buFontTx/>
              <a:buNone/>
            </a:pPr>
            <a:r>
              <a:rPr lang="en-US" altLang="sv-SE" sz="1800">
                <a:solidFill>
                  <a:schemeClr val="tx1"/>
                </a:solidFill>
                <a:latin typeface="Arial" panose="020B0604020202020204" pitchFamily="34" charset="0"/>
              </a:rPr>
              <a:t>4) Medium pressure return</a:t>
            </a:r>
          </a:p>
          <a:p>
            <a:pPr eaLnBrk="1" hangingPunct="1">
              <a:spcBef>
                <a:spcPct val="0"/>
              </a:spcBef>
              <a:buFontTx/>
              <a:buNone/>
            </a:pPr>
            <a:r>
              <a:rPr lang="en-US" altLang="sv-SE" sz="1800">
                <a:solidFill>
                  <a:schemeClr val="tx1"/>
                </a:solidFill>
                <a:latin typeface="Arial" panose="020B0604020202020204" pitchFamily="34" charset="0"/>
              </a:rPr>
              <a:t>5) Last stage of subatmospheric</a:t>
            </a:r>
          </a:p>
          <a:p>
            <a:pPr eaLnBrk="1" hangingPunct="1">
              <a:spcBef>
                <a:spcPct val="0"/>
              </a:spcBef>
              <a:buFontTx/>
              <a:buNone/>
            </a:pPr>
            <a:r>
              <a:rPr lang="en-US" altLang="sv-SE" sz="1800">
                <a:solidFill>
                  <a:schemeClr val="tx1"/>
                </a:solidFill>
                <a:latin typeface="Arial" panose="020B0604020202020204" pitchFamily="34" charset="0"/>
              </a:rPr>
              <a:t> pumping is warm</a:t>
            </a:r>
          </a:p>
          <a:p>
            <a:pPr eaLnBrk="1" hangingPunct="1">
              <a:spcBef>
                <a:spcPct val="0"/>
              </a:spcBef>
              <a:buFontTx/>
              <a:buNone/>
            </a:pPr>
            <a:r>
              <a:rPr lang="en-US" altLang="sv-SE" sz="1800">
                <a:solidFill>
                  <a:schemeClr val="tx1"/>
                </a:solidFill>
                <a:latin typeface="Arial" panose="020B0604020202020204" pitchFamily="34" charset="0"/>
              </a:rPr>
              <a:t>		</a:t>
            </a:r>
          </a:p>
        </p:txBody>
      </p:sp>
      <p:sp>
        <p:nvSpPr>
          <p:cNvPr id="43015" name="TextBox 7">
            <a:extLst>
              <a:ext uri="{FF2B5EF4-FFF2-40B4-BE49-F238E27FC236}">
                <a16:creationId xmlns:a16="http://schemas.microsoft.com/office/drawing/2014/main" id="{4C8A46E5-F76B-3808-C30B-CC7C499D3DA8}"/>
              </a:ext>
            </a:extLst>
          </p:cNvPr>
          <p:cNvSpPr txBox="1">
            <a:spLocks noChangeArrowheads="1"/>
          </p:cNvSpPr>
          <p:nvPr/>
        </p:nvSpPr>
        <p:spPr bwMode="auto">
          <a:xfrm>
            <a:off x="-44450" y="4957763"/>
            <a:ext cx="31686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000000"/>
                </a:solidFill>
                <a:latin typeface="Arial" panose="020B0604020202020204" pitchFamily="34" charset="0"/>
              </a:rPr>
              <a:t>System uses 3 cold compressors + 1 warm sub-atmospheric compressor for 2 K cooling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7">
            <a:extLst>
              <a:ext uri="{FF2B5EF4-FFF2-40B4-BE49-F238E27FC236}">
                <a16:creationId xmlns:a16="http://schemas.microsoft.com/office/drawing/2014/main" id="{F7AF84A3-0E7D-F015-9121-523566C8BDF4}"/>
              </a:ext>
            </a:extLst>
          </p:cNvPr>
          <p:cNvSpPr>
            <a:spLocks noGrp="1"/>
          </p:cNvSpPr>
          <p:nvPr>
            <p:ph type="title"/>
          </p:nvPr>
        </p:nvSpPr>
        <p:spPr>
          <a:xfrm>
            <a:off x="1219200" y="0"/>
            <a:ext cx="7138988" cy="1143000"/>
          </a:xfrm>
        </p:spPr>
        <p:txBody>
          <a:bodyPr/>
          <a:lstStyle/>
          <a:p>
            <a:r>
              <a:rPr lang="en-US" altLang="sv-SE">
                <a:ea typeface="ＭＳ Ｐゴシック" panose="020B0600070205080204" pitchFamily="34" charset="-128"/>
              </a:rPr>
              <a:t>Major Components of a Helium </a:t>
            </a:r>
            <a:br>
              <a:rPr lang="en-US" altLang="sv-SE">
                <a:ea typeface="ＭＳ Ｐゴシック" panose="020B0600070205080204" pitchFamily="34" charset="-128"/>
              </a:rPr>
            </a:br>
            <a:r>
              <a:rPr lang="en-US" altLang="sv-SE">
                <a:ea typeface="ＭＳ Ｐゴシック" panose="020B0600070205080204" pitchFamily="34" charset="-128"/>
              </a:rPr>
              <a:t>Refrigeration Plant</a:t>
            </a:r>
          </a:p>
        </p:txBody>
      </p:sp>
      <p:sp>
        <p:nvSpPr>
          <p:cNvPr id="45058" name="Content Placeholder 8">
            <a:extLst>
              <a:ext uri="{FF2B5EF4-FFF2-40B4-BE49-F238E27FC236}">
                <a16:creationId xmlns:a16="http://schemas.microsoft.com/office/drawing/2014/main" id="{797F2994-37D1-EEB2-755B-43F5BF9A93C5}"/>
              </a:ext>
            </a:extLst>
          </p:cNvPr>
          <p:cNvSpPr>
            <a:spLocks noGrp="1"/>
          </p:cNvSpPr>
          <p:nvPr>
            <p:ph idx="1"/>
          </p:nvPr>
        </p:nvSpPr>
        <p:spPr>
          <a:xfrm>
            <a:off x="152400" y="1524000"/>
            <a:ext cx="8229600" cy="4525963"/>
          </a:xfrm>
        </p:spPr>
        <p:txBody>
          <a:bodyPr/>
          <a:lstStyle/>
          <a:p>
            <a:pPr>
              <a:lnSpc>
                <a:spcPct val="80000"/>
              </a:lnSpc>
            </a:pPr>
            <a:r>
              <a:rPr lang="en-US" altLang="sv-SE" sz="1800">
                <a:ea typeface="ＭＳ Ｐゴシック" panose="020B0600070205080204" pitchFamily="34" charset="-128"/>
              </a:rPr>
              <a:t>Helium Screw Compressors</a:t>
            </a:r>
          </a:p>
          <a:p>
            <a:pPr lvl="1">
              <a:lnSpc>
                <a:spcPct val="80000"/>
              </a:lnSpc>
            </a:pPr>
            <a:r>
              <a:rPr lang="en-US" altLang="sv-SE" sz="1800">
                <a:ea typeface="ＭＳ Ｐゴシック" panose="020B0600070205080204" pitchFamily="34" charset="-128"/>
              </a:rPr>
              <a:t>Operate at room temperature</a:t>
            </a:r>
          </a:p>
          <a:p>
            <a:pPr lvl="1">
              <a:lnSpc>
                <a:spcPct val="80000"/>
              </a:lnSpc>
            </a:pPr>
            <a:r>
              <a:rPr lang="en-US" altLang="sv-SE" sz="1800">
                <a:ea typeface="ＭＳ Ｐゴシック" panose="020B0600070205080204" pitchFamily="34" charset="-128"/>
              </a:rPr>
              <a:t>Are oil flooded – compress a mixture of He gas and special oil</a:t>
            </a:r>
          </a:p>
          <a:p>
            <a:pPr lvl="1">
              <a:lnSpc>
                <a:spcPct val="80000"/>
              </a:lnSpc>
            </a:pPr>
            <a:r>
              <a:rPr lang="en-US" altLang="sv-SE" sz="1800">
                <a:ea typeface="ＭＳ Ｐゴシック" panose="020B0600070205080204" pitchFamily="34" charset="-128"/>
              </a:rPr>
              <a:t>Require water cooling to remove heat due to compression</a:t>
            </a:r>
          </a:p>
          <a:p>
            <a:pPr lvl="1">
              <a:lnSpc>
                <a:spcPct val="80000"/>
              </a:lnSpc>
            </a:pPr>
            <a:r>
              <a:rPr lang="en-US" altLang="sv-SE" sz="1800">
                <a:ea typeface="ＭＳ Ｐゴシック" panose="020B0600070205080204" pitchFamily="34" charset="-128"/>
              </a:rPr>
              <a:t>Vast majority of power goes here</a:t>
            </a:r>
          </a:p>
          <a:p>
            <a:pPr lvl="1">
              <a:lnSpc>
                <a:spcPct val="80000"/>
              </a:lnSpc>
            </a:pPr>
            <a:r>
              <a:rPr lang="en-US" altLang="sv-SE" sz="1800">
                <a:ea typeface="ＭＳ Ｐゴシック" panose="020B0600070205080204" pitchFamily="34" charset="-128"/>
              </a:rPr>
              <a:t>We expect the largest compressors at ESS to use 1.2MW motors</a:t>
            </a:r>
          </a:p>
        </p:txBody>
      </p:sp>
      <p:sp>
        <p:nvSpPr>
          <p:cNvPr id="45059" name="Date Placeholder 6">
            <a:extLst>
              <a:ext uri="{FF2B5EF4-FFF2-40B4-BE49-F238E27FC236}">
                <a16:creationId xmlns:a16="http://schemas.microsoft.com/office/drawing/2014/main" id="{D6F01E88-3964-B171-C0E4-C706BB9681C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cs typeface="Arial" panose="020B0604020202020204" pitchFamily="34" charset="0"/>
              </a:rPr>
              <a:t>Winter 2025</a:t>
            </a:r>
            <a:endParaRPr lang="en-US" altLang="sv-SE" sz="1000">
              <a:solidFill>
                <a:srgbClr val="064308"/>
              </a:solidFill>
              <a:latin typeface="Arial" panose="020B0604020202020204" pitchFamily="34" charset="0"/>
              <a:cs typeface="Arial" panose="020B0604020202020204" pitchFamily="34" charset="0"/>
            </a:endParaRPr>
          </a:p>
        </p:txBody>
      </p:sp>
      <p:sp>
        <p:nvSpPr>
          <p:cNvPr id="45060" name="Footer Placeholder 4">
            <a:extLst>
              <a:ext uri="{FF2B5EF4-FFF2-40B4-BE49-F238E27FC236}">
                <a16:creationId xmlns:a16="http://schemas.microsoft.com/office/drawing/2014/main" id="{C0DBC026-9181-AD4E-ABF1-C6E56890837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Lecture 6 | Refrigeration &amp; Liquefaction - J. G. Weisend II</a:t>
            </a:r>
          </a:p>
        </p:txBody>
      </p:sp>
      <p:sp>
        <p:nvSpPr>
          <p:cNvPr id="45061" name="Slide Number Placeholder 5">
            <a:extLst>
              <a:ext uri="{FF2B5EF4-FFF2-40B4-BE49-F238E27FC236}">
                <a16:creationId xmlns:a16="http://schemas.microsoft.com/office/drawing/2014/main" id="{CD7F829E-EB61-A367-DAD3-AA60DAF323B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Slide </a:t>
            </a:r>
            <a:fld id="{7135AB8A-3F79-614B-9359-CF8A8B8787B9}" type="slidenum">
              <a:rPr lang="en-US" altLang="sv-SE" sz="1000">
                <a:solidFill>
                  <a:srgbClr val="064308"/>
                </a:solidFill>
                <a:latin typeface="Arial" panose="020B0604020202020204" pitchFamily="34" charset="0"/>
                <a:cs typeface="Arial" panose="020B0604020202020204" pitchFamily="34" charset="0"/>
              </a:rPr>
              <a:pPr eaLnBrk="0" hangingPunct="0">
                <a:spcBef>
                  <a:spcPct val="0"/>
                </a:spcBef>
                <a:buFontTx/>
                <a:buNone/>
              </a:pPr>
              <a:t>26</a:t>
            </a:fld>
            <a:endParaRPr lang="en-US" altLang="sv-SE" sz="1000">
              <a:solidFill>
                <a:srgbClr val="064308"/>
              </a:solidFill>
              <a:latin typeface="Arial" panose="020B0604020202020204" pitchFamily="34" charset="0"/>
              <a:cs typeface="Arial" panose="020B0604020202020204" pitchFamily="34" charset="0"/>
            </a:endParaRPr>
          </a:p>
        </p:txBody>
      </p:sp>
      <p:pic>
        <p:nvPicPr>
          <p:cNvPr id="45062" name="Picture 10">
            <a:extLst>
              <a:ext uri="{FF2B5EF4-FFF2-40B4-BE49-F238E27FC236}">
                <a16:creationId xmlns:a16="http://schemas.microsoft.com/office/drawing/2014/main" id="{86878FD6-3F5F-BA02-BF3C-095CC4F5A8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3136900"/>
            <a:ext cx="5054600"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Box 25">
            <a:extLst>
              <a:ext uri="{FF2B5EF4-FFF2-40B4-BE49-F238E27FC236}">
                <a16:creationId xmlns:a16="http://schemas.microsoft.com/office/drawing/2014/main" id="{80D0E9EF-9E9C-835D-A2F1-5D2F54187869}"/>
              </a:ext>
            </a:extLst>
          </p:cNvPr>
          <p:cNvSpPr txBox="1">
            <a:spLocks noChangeArrowheads="1"/>
          </p:cNvSpPr>
          <p:nvPr/>
        </p:nvSpPr>
        <p:spPr bwMode="auto">
          <a:xfrm>
            <a:off x="6934200" y="5627688"/>
            <a:ext cx="2114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400">
                <a:solidFill>
                  <a:schemeClr val="tx1"/>
                </a:solidFill>
                <a:latin typeface="Arial" panose="020B0604020202020204" pitchFamily="34" charset="0"/>
                <a:cs typeface="Arial" panose="020B0604020202020204" pitchFamily="34" charset="0"/>
              </a:rPr>
              <a:t>From Dunham Bush Co.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7">
            <a:extLst>
              <a:ext uri="{FF2B5EF4-FFF2-40B4-BE49-F238E27FC236}">
                <a16:creationId xmlns:a16="http://schemas.microsoft.com/office/drawing/2014/main" id="{C675C8EB-B1B9-3D26-1E65-DAAF597140E7}"/>
              </a:ext>
            </a:extLst>
          </p:cNvPr>
          <p:cNvSpPr>
            <a:spLocks noGrp="1"/>
          </p:cNvSpPr>
          <p:nvPr>
            <p:ph type="title"/>
          </p:nvPr>
        </p:nvSpPr>
        <p:spPr>
          <a:xfrm>
            <a:off x="1219200" y="0"/>
            <a:ext cx="7138988" cy="1143000"/>
          </a:xfrm>
        </p:spPr>
        <p:txBody>
          <a:bodyPr/>
          <a:lstStyle/>
          <a:p>
            <a:r>
              <a:rPr lang="en-US" altLang="sv-SE">
                <a:ea typeface="ＭＳ Ｐゴシック" panose="020B0600070205080204" pitchFamily="34" charset="-128"/>
              </a:rPr>
              <a:t>Schematic of a Helium Compressor</a:t>
            </a:r>
          </a:p>
        </p:txBody>
      </p:sp>
      <p:sp>
        <p:nvSpPr>
          <p:cNvPr id="46082" name="Content Placeholder 1">
            <a:extLst>
              <a:ext uri="{FF2B5EF4-FFF2-40B4-BE49-F238E27FC236}">
                <a16:creationId xmlns:a16="http://schemas.microsoft.com/office/drawing/2014/main" id="{04F3762A-4693-E206-AAEF-BD8F5187F2FC}"/>
              </a:ext>
            </a:extLst>
          </p:cNvPr>
          <p:cNvSpPr>
            <a:spLocks noGrp="1"/>
          </p:cNvSpPr>
          <p:nvPr>
            <p:ph idx="1"/>
          </p:nvPr>
        </p:nvSpPr>
        <p:spPr/>
        <p:txBody>
          <a:bodyPr/>
          <a:lstStyle/>
          <a:p>
            <a:endParaRPr lang="sv-SE" altLang="sv-SE">
              <a:ea typeface="ＭＳ Ｐゴシック" panose="020B0600070205080204" pitchFamily="34" charset="-128"/>
            </a:endParaRPr>
          </a:p>
        </p:txBody>
      </p:sp>
      <p:sp>
        <p:nvSpPr>
          <p:cNvPr id="46083" name="Date Placeholder 6">
            <a:extLst>
              <a:ext uri="{FF2B5EF4-FFF2-40B4-BE49-F238E27FC236}">
                <a16:creationId xmlns:a16="http://schemas.microsoft.com/office/drawing/2014/main" id="{32A8A556-AC38-D928-BCFB-AD895C5C235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cs typeface="Arial" panose="020B0604020202020204" pitchFamily="34" charset="0"/>
              </a:rPr>
              <a:t>Winter 2025</a:t>
            </a:r>
            <a:endParaRPr lang="en-US" altLang="sv-SE" sz="1000">
              <a:solidFill>
                <a:srgbClr val="064308"/>
              </a:solidFill>
              <a:latin typeface="Arial" panose="020B0604020202020204" pitchFamily="34" charset="0"/>
              <a:cs typeface="Arial" panose="020B0604020202020204" pitchFamily="34" charset="0"/>
            </a:endParaRPr>
          </a:p>
        </p:txBody>
      </p:sp>
      <p:sp>
        <p:nvSpPr>
          <p:cNvPr id="46084" name="Footer Placeholder 4">
            <a:extLst>
              <a:ext uri="{FF2B5EF4-FFF2-40B4-BE49-F238E27FC236}">
                <a16:creationId xmlns:a16="http://schemas.microsoft.com/office/drawing/2014/main" id="{0E416E44-F3C6-9FF9-D02A-8FC36F484B9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Lecture 6 | Refrigeration &amp; Liquefaction - J. G. Weisend II</a:t>
            </a:r>
          </a:p>
        </p:txBody>
      </p:sp>
      <p:sp>
        <p:nvSpPr>
          <p:cNvPr id="46085" name="Slide Number Placeholder 5">
            <a:extLst>
              <a:ext uri="{FF2B5EF4-FFF2-40B4-BE49-F238E27FC236}">
                <a16:creationId xmlns:a16="http://schemas.microsoft.com/office/drawing/2014/main" id="{D0B9A011-5307-EAC7-09F4-2C0BC830DC0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Slide </a:t>
            </a:r>
            <a:fld id="{F745FE73-746E-BA48-8EDA-D7C94BFF4006}" type="slidenum">
              <a:rPr lang="en-US" altLang="sv-SE" sz="1000">
                <a:solidFill>
                  <a:srgbClr val="064308"/>
                </a:solidFill>
                <a:latin typeface="Arial" panose="020B0604020202020204" pitchFamily="34" charset="0"/>
                <a:cs typeface="Arial" panose="020B0604020202020204" pitchFamily="34" charset="0"/>
              </a:rPr>
              <a:pPr eaLnBrk="0" hangingPunct="0">
                <a:spcBef>
                  <a:spcPct val="0"/>
                </a:spcBef>
                <a:buFontTx/>
                <a:buNone/>
              </a:pPr>
              <a:t>27</a:t>
            </a:fld>
            <a:endParaRPr lang="en-US" altLang="sv-SE" sz="1000">
              <a:solidFill>
                <a:srgbClr val="064308"/>
              </a:solidFill>
              <a:latin typeface="Arial" panose="020B0604020202020204" pitchFamily="34" charset="0"/>
              <a:cs typeface="Arial" panose="020B0604020202020204" pitchFamily="34" charset="0"/>
            </a:endParaRPr>
          </a:p>
        </p:txBody>
      </p:sp>
      <p:grpSp>
        <p:nvGrpSpPr>
          <p:cNvPr id="46086" name="Group 16">
            <a:extLst>
              <a:ext uri="{FF2B5EF4-FFF2-40B4-BE49-F238E27FC236}">
                <a16:creationId xmlns:a16="http://schemas.microsoft.com/office/drawing/2014/main" id="{15425738-5E80-C51A-7D9F-1B236687A363}"/>
              </a:ext>
            </a:extLst>
          </p:cNvPr>
          <p:cNvGrpSpPr>
            <a:grpSpLocks/>
          </p:cNvGrpSpPr>
          <p:nvPr/>
        </p:nvGrpSpPr>
        <p:grpSpPr bwMode="auto">
          <a:xfrm>
            <a:off x="15875" y="1447800"/>
            <a:ext cx="9128125" cy="4572000"/>
            <a:chOff x="15759" y="990600"/>
            <a:chExt cx="9128241" cy="4572000"/>
          </a:xfrm>
        </p:grpSpPr>
        <p:pic>
          <p:nvPicPr>
            <p:cNvPr id="46088" name="Picture 28">
              <a:extLst>
                <a:ext uri="{FF2B5EF4-FFF2-40B4-BE49-F238E27FC236}">
                  <a16:creationId xmlns:a16="http://schemas.microsoft.com/office/drawing/2014/main" id="{F41163A7-E230-0DAD-36E3-24D657B77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9" y="990600"/>
              <a:ext cx="912824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 Box 29">
              <a:extLst>
                <a:ext uri="{FF2B5EF4-FFF2-40B4-BE49-F238E27FC236}">
                  <a16:creationId xmlns:a16="http://schemas.microsoft.com/office/drawing/2014/main" id="{09EE87CC-813D-630A-0336-9A9C22CBB58B}"/>
                </a:ext>
              </a:extLst>
            </p:cNvPr>
            <p:cNvSpPr txBox="1">
              <a:spLocks noChangeArrowheads="1"/>
            </p:cNvSpPr>
            <p:nvPr/>
          </p:nvSpPr>
          <p:spPr bwMode="gray">
            <a:xfrm>
              <a:off x="3886200" y="2209800"/>
              <a:ext cx="939456" cy="27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CH" altLang="sv-SE" sz="1200">
                  <a:solidFill>
                    <a:srgbClr val="FF0000"/>
                  </a:solidFill>
                  <a:latin typeface="Arial" panose="020B0604020202020204" pitchFamily="34" charset="0"/>
                  <a:cs typeface="Arial" panose="020B0604020202020204" pitchFamily="34" charset="0"/>
                </a:rPr>
                <a:t>inlet valve</a:t>
              </a:r>
            </a:p>
          </p:txBody>
        </p:sp>
        <p:sp>
          <p:nvSpPr>
            <p:cNvPr id="46090" name="Text Box 30">
              <a:extLst>
                <a:ext uri="{FF2B5EF4-FFF2-40B4-BE49-F238E27FC236}">
                  <a16:creationId xmlns:a16="http://schemas.microsoft.com/office/drawing/2014/main" id="{ECE8D9D4-B329-B06B-C09F-EF3CCB4B53C0}"/>
                </a:ext>
              </a:extLst>
            </p:cNvPr>
            <p:cNvSpPr txBox="1">
              <a:spLocks noChangeArrowheads="1"/>
            </p:cNvSpPr>
            <p:nvPr/>
          </p:nvSpPr>
          <p:spPr bwMode="gray">
            <a:xfrm>
              <a:off x="3581400" y="2819400"/>
              <a:ext cx="1655728" cy="27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CH" altLang="sv-SE" sz="1200">
                  <a:solidFill>
                    <a:srgbClr val="FF0000"/>
                  </a:solidFill>
                  <a:latin typeface="Arial" panose="020B0604020202020204" pitchFamily="34" charset="0"/>
                  <a:cs typeface="Arial" panose="020B0604020202020204" pitchFamily="34" charset="0"/>
                </a:rPr>
                <a:t>Compressor (screws)</a:t>
              </a:r>
            </a:p>
          </p:txBody>
        </p:sp>
        <p:sp>
          <p:nvSpPr>
            <p:cNvPr id="46091" name="Text Box 31">
              <a:extLst>
                <a:ext uri="{FF2B5EF4-FFF2-40B4-BE49-F238E27FC236}">
                  <a16:creationId xmlns:a16="http://schemas.microsoft.com/office/drawing/2014/main" id="{05554279-43F9-5709-7217-EFFD61E48CE3}"/>
                </a:ext>
              </a:extLst>
            </p:cNvPr>
            <p:cNvSpPr txBox="1">
              <a:spLocks noChangeArrowheads="1"/>
            </p:cNvSpPr>
            <p:nvPr/>
          </p:nvSpPr>
          <p:spPr bwMode="gray">
            <a:xfrm>
              <a:off x="7239000" y="3048000"/>
              <a:ext cx="1254339" cy="47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CH" altLang="sv-SE" sz="1200">
                  <a:solidFill>
                    <a:srgbClr val="FF0000"/>
                  </a:solidFill>
                  <a:latin typeface="Arial" panose="020B0604020202020204" pitchFamily="34" charset="0"/>
                  <a:cs typeface="Arial" panose="020B0604020202020204" pitchFamily="34" charset="0"/>
                </a:rPr>
                <a:t>bulk oil separator</a:t>
              </a:r>
            </a:p>
          </p:txBody>
        </p:sp>
        <p:sp>
          <p:nvSpPr>
            <p:cNvPr id="46092" name="Text Box 32">
              <a:extLst>
                <a:ext uri="{FF2B5EF4-FFF2-40B4-BE49-F238E27FC236}">
                  <a16:creationId xmlns:a16="http://schemas.microsoft.com/office/drawing/2014/main" id="{D243FF04-959F-B45A-A0B4-4208580F6CD7}"/>
                </a:ext>
              </a:extLst>
            </p:cNvPr>
            <p:cNvSpPr txBox="1">
              <a:spLocks noChangeArrowheads="1"/>
            </p:cNvSpPr>
            <p:nvPr/>
          </p:nvSpPr>
          <p:spPr bwMode="gray">
            <a:xfrm>
              <a:off x="7620000" y="1447800"/>
              <a:ext cx="1356417" cy="27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CH" altLang="sv-SE" sz="1200">
                  <a:solidFill>
                    <a:srgbClr val="FF0000"/>
                  </a:solidFill>
                  <a:latin typeface="Arial" panose="020B0604020202020204" pitchFamily="34" charset="0"/>
                  <a:cs typeface="Arial" panose="020B0604020202020204" pitchFamily="34" charset="0"/>
                </a:rPr>
                <a:t>non return valve</a:t>
              </a:r>
            </a:p>
          </p:txBody>
        </p:sp>
        <p:sp>
          <p:nvSpPr>
            <p:cNvPr id="46093" name="Text Box 33">
              <a:extLst>
                <a:ext uri="{FF2B5EF4-FFF2-40B4-BE49-F238E27FC236}">
                  <a16:creationId xmlns:a16="http://schemas.microsoft.com/office/drawing/2014/main" id="{B25F8A21-380E-6772-53A5-30117DA9F116}"/>
                </a:ext>
              </a:extLst>
            </p:cNvPr>
            <p:cNvSpPr txBox="1">
              <a:spLocks noChangeArrowheads="1"/>
            </p:cNvSpPr>
            <p:nvPr/>
          </p:nvSpPr>
          <p:spPr bwMode="gray">
            <a:xfrm>
              <a:off x="762000" y="4114800"/>
              <a:ext cx="842570" cy="278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CH" altLang="sv-SE" sz="1200">
                  <a:solidFill>
                    <a:srgbClr val="FF0000"/>
                  </a:solidFill>
                  <a:latin typeface="Arial" panose="020B0604020202020204" pitchFamily="34" charset="0"/>
                  <a:cs typeface="Arial" panose="020B0604020202020204" pitchFamily="34" charset="0"/>
                </a:rPr>
                <a:t>oil cooler</a:t>
              </a:r>
            </a:p>
          </p:txBody>
        </p:sp>
        <p:sp>
          <p:nvSpPr>
            <p:cNvPr id="46094" name="Text Box 34">
              <a:extLst>
                <a:ext uri="{FF2B5EF4-FFF2-40B4-BE49-F238E27FC236}">
                  <a16:creationId xmlns:a16="http://schemas.microsoft.com/office/drawing/2014/main" id="{E30BE981-020C-CF1D-4B59-59D300C65D11}"/>
                </a:ext>
              </a:extLst>
            </p:cNvPr>
            <p:cNvSpPr txBox="1">
              <a:spLocks noChangeArrowheads="1"/>
            </p:cNvSpPr>
            <p:nvPr/>
          </p:nvSpPr>
          <p:spPr bwMode="gray">
            <a:xfrm>
              <a:off x="838200" y="3581400"/>
              <a:ext cx="745684" cy="27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CH" altLang="sv-SE" sz="1200">
                  <a:solidFill>
                    <a:srgbClr val="FF0000"/>
                  </a:solidFill>
                  <a:latin typeface="Arial" panose="020B0604020202020204" pitchFamily="34" charset="0"/>
                  <a:cs typeface="Arial" panose="020B0604020202020204" pitchFamily="34" charset="0"/>
                </a:rPr>
                <a:t>oil filter</a:t>
              </a:r>
            </a:p>
          </p:txBody>
        </p:sp>
        <p:sp>
          <p:nvSpPr>
            <p:cNvPr id="46095" name="Text Box 35">
              <a:extLst>
                <a:ext uri="{FF2B5EF4-FFF2-40B4-BE49-F238E27FC236}">
                  <a16:creationId xmlns:a16="http://schemas.microsoft.com/office/drawing/2014/main" id="{C92D398C-03FA-9504-B20E-F11F6DC4B08D}"/>
                </a:ext>
              </a:extLst>
            </p:cNvPr>
            <p:cNvSpPr txBox="1">
              <a:spLocks noChangeArrowheads="1"/>
            </p:cNvSpPr>
            <p:nvPr/>
          </p:nvSpPr>
          <p:spPr bwMode="gray">
            <a:xfrm>
              <a:off x="685800" y="5105400"/>
              <a:ext cx="911776" cy="278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CH" altLang="sv-SE" sz="1200">
                  <a:solidFill>
                    <a:srgbClr val="FF0000"/>
                  </a:solidFill>
                  <a:latin typeface="Arial" panose="020B0604020202020204" pitchFamily="34" charset="0"/>
                  <a:cs typeface="Arial" panose="020B0604020202020204" pitchFamily="34" charset="0"/>
                </a:rPr>
                <a:t>gas cooler</a:t>
              </a:r>
            </a:p>
          </p:txBody>
        </p:sp>
        <p:sp>
          <p:nvSpPr>
            <p:cNvPr id="46096" name="Text Box 36">
              <a:extLst>
                <a:ext uri="{FF2B5EF4-FFF2-40B4-BE49-F238E27FC236}">
                  <a16:creationId xmlns:a16="http://schemas.microsoft.com/office/drawing/2014/main" id="{2177FB85-9175-C744-15F3-9E772915409E}"/>
                </a:ext>
              </a:extLst>
            </p:cNvPr>
            <p:cNvSpPr txBox="1">
              <a:spLocks noChangeArrowheads="1"/>
            </p:cNvSpPr>
            <p:nvPr/>
          </p:nvSpPr>
          <p:spPr bwMode="gray">
            <a:xfrm>
              <a:off x="4419600" y="1219200"/>
              <a:ext cx="2425633" cy="278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CH" altLang="sv-SE" sz="1200">
                  <a:solidFill>
                    <a:srgbClr val="FF0000"/>
                  </a:solidFill>
                  <a:latin typeface="Arial" panose="020B0604020202020204" pitchFamily="34" charset="0"/>
                  <a:cs typeface="Arial" panose="020B0604020202020204" pitchFamily="34" charset="0"/>
                </a:rPr>
                <a:t>Combined control venting valve</a:t>
              </a:r>
            </a:p>
          </p:txBody>
        </p:sp>
      </p:grpSp>
      <p:sp>
        <p:nvSpPr>
          <p:cNvPr id="46087" name="TextBox 19">
            <a:extLst>
              <a:ext uri="{FF2B5EF4-FFF2-40B4-BE49-F238E27FC236}">
                <a16:creationId xmlns:a16="http://schemas.microsoft.com/office/drawing/2014/main" id="{6C38222B-744B-BB2F-5BDE-4B2AF1148012}"/>
              </a:ext>
            </a:extLst>
          </p:cNvPr>
          <p:cNvSpPr txBox="1">
            <a:spLocks noChangeArrowheads="1"/>
          </p:cNvSpPr>
          <p:nvPr/>
        </p:nvSpPr>
        <p:spPr bwMode="auto">
          <a:xfrm>
            <a:off x="7010400" y="6096000"/>
            <a:ext cx="2005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CH" altLang="sv-SE" sz="1400">
                <a:solidFill>
                  <a:schemeClr val="tx1"/>
                </a:solidFill>
                <a:latin typeface="Arial" panose="020B0604020202020204" pitchFamily="34" charset="0"/>
                <a:cs typeface="Arial" panose="020B0604020202020204" pitchFamily="34" charset="0"/>
              </a:rPr>
              <a:t>Courtesy Linde/Kaeser</a:t>
            </a:r>
            <a:endParaRPr lang="en-US" altLang="sv-SE" sz="140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85DC39A1-D685-2A2B-18AA-6ED7D1171896}"/>
              </a:ext>
            </a:extLst>
          </p:cNvPr>
          <p:cNvSpPr>
            <a:spLocks noGrp="1"/>
          </p:cNvSpPr>
          <p:nvPr>
            <p:ph type="title"/>
          </p:nvPr>
        </p:nvSpPr>
        <p:spPr>
          <a:xfrm>
            <a:off x="1219200" y="228600"/>
            <a:ext cx="7138988" cy="1143000"/>
          </a:xfrm>
        </p:spPr>
        <p:txBody>
          <a:bodyPr/>
          <a:lstStyle/>
          <a:p>
            <a:r>
              <a:rPr lang="en-US" altLang="sv-SE">
                <a:ea typeface="ＭＳ Ｐゴシック" panose="020B0600070205080204" pitchFamily="34" charset="-128"/>
              </a:rPr>
              <a:t>Major Components of a Helium </a:t>
            </a:r>
            <a:br>
              <a:rPr lang="en-US" altLang="sv-SE">
                <a:ea typeface="ＭＳ Ｐゴシック" panose="020B0600070205080204" pitchFamily="34" charset="-128"/>
              </a:rPr>
            </a:br>
            <a:r>
              <a:rPr lang="en-US" altLang="sv-SE">
                <a:ea typeface="ＭＳ Ｐゴシック" panose="020B0600070205080204" pitchFamily="34" charset="-128"/>
              </a:rPr>
              <a:t>Refrigeration Plant</a:t>
            </a:r>
          </a:p>
        </p:txBody>
      </p:sp>
      <p:sp>
        <p:nvSpPr>
          <p:cNvPr id="47106" name="Content Placeholder 2">
            <a:extLst>
              <a:ext uri="{FF2B5EF4-FFF2-40B4-BE49-F238E27FC236}">
                <a16:creationId xmlns:a16="http://schemas.microsoft.com/office/drawing/2014/main" id="{2297D710-FD7D-2660-D7C4-6998996CE89D}"/>
              </a:ext>
            </a:extLst>
          </p:cNvPr>
          <p:cNvSpPr>
            <a:spLocks noGrp="1"/>
          </p:cNvSpPr>
          <p:nvPr>
            <p:ph idx="1"/>
          </p:nvPr>
        </p:nvSpPr>
        <p:spPr>
          <a:xfrm>
            <a:off x="152400" y="1447800"/>
            <a:ext cx="8534400" cy="4525963"/>
          </a:xfrm>
        </p:spPr>
        <p:txBody>
          <a:bodyPr/>
          <a:lstStyle/>
          <a:p>
            <a:pPr>
              <a:lnSpc>
                <a:spcPct val="80000"/>
              </a:lnSpc>
            </a:pPr>
            <a:r>
              <a:rPr lang="en-US" altLang="sv-SE">
                <a:ea typeface="ＭＳ Ｐゴシック" panose="020B0600070205080204" pitchFamily="34" charset="-128"/>
              </a:rPr>
              <a:t>Oil Removal Systems</a:t>
            </a:r>
          </a:p>
          <a:p>
            <a:pPr lvl="1">
              <a:lnSpc>
                <a:spcPct val="80000"/>
              </a:lnSpc>
            </a:pPr>
            <a:r>
              <a:rPr lang="en-US" altLang="sv-SE">
                <a:ea typeface="ＭＳ Ｐゴシック" panose="020B0600070205080204" pitchFamily="34" charset="-128"/>
              </a:rPr>
              <a:t>Removes oil down to the ppb level – critical for proper operation of the plant</a:t>
            </a:r>
          </a:p>
          <a:p>
            <a:pPr lvl="1">
              <a:lnSpc>
                <a:spcPct val="80000"/>
              </a:lnSpc>
            </a:pPr>
            <a:r>
              <a:rPr lang="en-US" altLang="sv-SE">
                <a:ea typeface="ＭＳ Ｐゴシック" panose="020B0600070205080204" pitchFamily="34" charset="-128"/>
              </a:rPr>
              <a:t>Bulk Oil Separators: should reduce level down to &lt; than 250 ppm</a:t>
            </a:r>
          </a:p>
          <a:p>
            <a:pPr lvl="1">
              <a:lnSpc>
                <a:spcPct val="80000"/>
              </a:lnSpc>
            </a:pPr>
            <a:r>
              <a:rPr lang="en-US" altLang="sv-SE">
                <a:ea typeface="ＭＳ Ｐゴシック" panose="020B0600070205080204" pitchFamily="34" charset="-128"/>
              </a:rPr>
              <a:t>Coalescers: two or more in series reduce oil level down to &lt; 10 ppm</a:t>
            </a:r>
          </a:p>
          <a:p>
            <a:pPr lvl="1">
              <a:lnSpc>
                <a:spcPct val="80000"/>
              </a:lnSpc>
            </a:pPr>
            <a:r>
              <a:rPr lang="en-US" altLang="sv-SE">
                <a:ea typeface="ＭＳ Ｐゴシック" panose="020B0600070205080204" pitchFamily="34" charset="-128"/>
              </a:rPr>
              <a:t>Absorbers: </a:t>
            </a:r>
          </a:p>
          <a:p>
            <a:pPr lvl="2">
              <a:lnSpc>
                <a:spcPct val="80000"/>
              </a:lnSpc>
            </a:pPr>
            <a:r>
              <a:rPr lang="en-US" altLang="sv-SE">
                <a:ea typeface="ＭＳ Ｐゴシック" panose="020B0600070205080204" pitchFamily="34" charset="-128"/>
              </a:rPr>
              <a:t>contain activated charcoal</a:t>
            </a:r>
          </a:p>
          <a:p>
            <a:pPr lvl="2">
              <a:lnSpc>
                <a:spcPct val="80000"/>
              </a:lnSpc>
            </a:pPr>
            <a:r>
              <a:rPr lang="en-US" altLang="sv-SE">
                <a:ea typeface="ＭＳ Ｐゴシック" panose="020B0600070205080204" pitchFamily="34" charset="-128"/>
              </a:rPr>
              <a:t>Are redundant</a:t>
            </a:r>
          </a:p>
          <a:p>
            <a:pPr lvl="2">
              <a:lnSpc>
                <a:spcPct val="80000"/>
              </a:lnSpc>
            </a:pPr>
            <a:r>
              <a:rPr lang="en-US" altLang="sv-SE">
                <a:ea typeface="ＭＳ Ｐゴシック" panose="020B0600070205080204" pitchFamily="34" charset="-128"/>
              </a:rPr>
              <a:t>Reduces level down to &lt; 1 ppb</a:t>
            </a:r>
          </a:p>
          <a:p>
            <a:pPr lvl="2">
              <a:lnSpc>
                <a:spcPct val="80000"/>
              </a:lnSpc>
            </a:pPr>
            <a:r>
              <a:rPr lang="en-US" altLang="sv-SE">
                <a:ea typeface="ＭＳ Ｐゴシック" panose="020B0600070205080204" pitchFamily="34" charset="-128"/>
              </a:rPr>
              <a:t>Can be regenerated via warm N</a:t>
            </a:r>
            <a:r>
              <a:rPr lang="en-US" altLang="sv-SE" baseline="-25000">
                <a:ea typeface="ＭＳ Ｐゴシック" panose="020B0600070205080204" pitchFamily="34" charset="-128"/>
              </a:rPr>
              <a:t>2 gas</a:t>
            </a:r>
          </a:p>
          <a:p>
            <a:pPr lvl="2">
              <a:lnSpc>
                <a:spcPct val="80000"/>
              </a:lnSpc>
            </a:pPr>
            <a:endParaRPr lang="en-US" altLang="sv-SE">
              <a:ea typeface="ＭＳ Ｐゴシック" panose="020B0600070205080204" pitchFamily="34" charset="-128"/>
            </a:endParaRPr>
          </a:p>
          <a:p>
            <a:pPr lvl="1">
              <a:lnSpc>
                <a:spcPct val="80000"/>
              </a:lnSpc>
              <a:buFont typeface="Arial" panose="020B0604020202020204" pitchFamily="34" charset="0"/>
              <a:buNone/>
            </a:pPr>
            <a:endParaRPr lang="en-US" altLang="sv-SE" sz="1800">
              <a:ea typeface="ＭＳ Ｐゴシック" panose="020B0600070205080204" pitchFamily="34" charset="-128"/>
            </a:endParaRPr>
          </a:p>
          <a:p>
            <a:endParaRPr lang="en-US" altLang="sv-SE">
              <a:ea typeface="ＭＳ Ｐゴシック" panose="020B0600070205080204" pitchFamily="34" charset="-128"/>
            </a:endParaRPr>
          </a:p>
        </p:txBody>
      </p:sp>
      <p:sp>
        <p:nvSpPr>
          <p:cNvPr id="47107" name="Date Placeholder 8">
            <a:extLst>
              <a:ext uri="{FF2B5EF4-FFF2-40B4-BE49-F238E27FC236}">
                <a16:creationId xmlns:a16="http://schemas.microsoft.com/office/drawing/2014/main" id="{2C74A09F-2AEB-C63A-F79E-B338B418A82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cs typeface="Arial" panose="020B0604020202020204" pitchFamily="34" charset="0"/>
              </a:rPr>
              <a:t>Winter 2025</a:t>
            </a:r>
            <a:endParaRPr lang="en-US" altLang="sv-SE" sz="1000">
              <a:solidFill>
                <a:srgbClr val="064308"/>
              </a:solidFill>
              <a:latin typeface="Arial" panose="020B0604020202020204" pitchFamily="34" charset="0"/>
              <a:cs typeface="Arial" panose="020B0604020202020204" pitchFamily="34" charset="0"/>
            </a:endParaRPr>
          </a:p>
        </p:txBody>
      </p:sp>
      <p:sp>
        <p:nvSpPr>
          <p:cNvPr id="47108" name="Footer Placeholder 6">
            <a:extLst>
              <a:ext uri="{FF2B5EF4-FFF2-40B4-BE49-F238E27FC236}">
                <a16:creationId xmlns:a16="http://schemas.microsoft.com/office/drawing/2014/main" id="{601A7E76-F8EB-FF37-9DE9-4076563D6B7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Lecture 6 | Refrigeration &amp; Liquefaction - J. G. Weisend II</a:t>
            </a:r>
          </a:p>
        </p:txBody>
      </p:sp>
      <p:sp>
        <p:nvSpPr>
          <p:cNvPr id="47109" name="Slide Number Placeholder 7">
            <a:extLst>
              <a:ext uri="{FF2B5EF4-FFF2-40B4-BE49-F238E27FC236}">
                <a16:creationId xmlns:a16="http://schemas.microsoft.com/office/drawing/2014/main" id="{9E28384E-18DF-9958-CC0D-D069D90A07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Slide </a:t>
            </a:r>
            <a:fld id="{2BB87B62-6BE3-3A41-86EF-68C149E09B5B}" type="slidenum">
              <a:rPr lang="en-US" altLang="sv-SE" sz="1000">
                <a:solidFill>
                  <a:srgbClr val="064308"/>
                </a:solidFill>
                <a:latin typeface="Arial" panose="020B0604020202020204" pitchFamily="34" charset="0"/>
                <a:cs typeface="Arial" panose="020B0604020202020204" pitchFamily="34" charset="0"/>
              </a:rPr>
              <a:pPr eaLnBrk="0" hangingPunct="0">
                <a:spcBef>
                  <a:spcPct val="0"/>
                </a:spcBef>
                <a:buFontTx/>
                <a:buNone/>
              </a:pPr>
              <a:t>28</a:t>
            </a:fld>
            <a:endParaRPr lang="en-US" altLang="sv-SE" sz="1000">
              <a:solidFill>
                <a:srgbClr val="064308"/>
              </a:solidFill>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44EAD12D-DA5D-2E08-4FF9-FC19E511654F}"/>
              </a:ext>
            </a:extLst>
          </p:cNvPr>
          <p:cNvSpPr>
            <a:spLocks noGrp="1"/>
          </p:cNvSpPr>
          <p:nvPr>
            <p:ph type="title"/>
          </p:nvPr>
        </p:nvSpPr>
        <p:spPr>
          <a:xfrm>
            <a:off x="1371600" y="76200"/>
            <a:ext cx="7138988" cy="1143000"/>
          </a:xfrm>
        </p:spPr>
        <p:txBody>
          <a:bodyPr/>
          <a:lstStyle/>
          <a:p>
            <a:r>
              <a:rPr lang="sv-SE" altLang="sv-SE">
                <a:ea typeface="ＭＳ Ｐゴシック" panose="020B0600070205080204" pitchFamily="34" charset="-128"/>
              </a:rPr>
              <a:t>Typical Oil Separation System</a:t>
            </a:r>
            <a:br>
              <a:rPr lang="sv-SE" altLang="sv-SE">
                <a:ea typeface="ＭＳ Ｐゴシック" panose="020B0600070205080204" pitchFamily="34" charset="-128"/>
              </a:rPr>
            </a:br>
            <a:r>
              <a:rPr lang="sv-SE" altLang="sv-SE" sz="2400">
                <a:ea typeface="ＭＳ Ｐゴシック" panose="020B0600070205080204" pitchFamily="34" charset="-128"/>
              </a:rPr>
              <a:t>(from G. Gistau </a:t>
            </a:r>
            <a:r>
              <a:rPr lang="sv-SE" altLang="sv-SE" sz="2400" u="sng">
                <a:ea typeface="ＭＳ Ｐゴシック" panose="020B0600070205080204" pitchFamily="34" charset="-128"/>
              </a:rPr>
              <a:t>Cryogenic Helium Refrigeration</a:t>
            </a:r>
            <a:r>
              <a:rPr lang="sv-SE" altLang="sv-SE" sz="2400">
                <a:ea typeface="ＭＳ Ｐゴシック" panose="020B0600070205080204" pitchFamily="34" charset="-128"/>
              </a:rPr>
              <a:t>)</a:t>
            </a:r>
          </a:p>
        </p:txBody>
      </p:sp>
      <p:sp>
        <p:nvSpPr>
          <p:cNvPr id="48130" name="Date Placeholder 3">
            <a:extLst>
              <a:ext uri="{FF2B5EF4-FFF2-40B4-BE49-F238E27FC236}">
                <a16:creationId xmlns:a16="http://schemas.microsoft.com/office/drawing/2014/main" id="{5ABFBCB9-26C9-F2AC-56F0-405502EDF64A}"/>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p>
        </p:txBody>
      </p:sp>
      <p:sp>
        <p:nvSpPr>
          <p:cNvPr id="48131" name="Footer Placeholder 4">
            <a:extLst>
              <a:ext uri="{FF2B5EF4-FFF2-40B4-BE49-F238E27FC236}">
                <a16:creationId xmlns:a16="http://schemas.microsoft.com/office/drawing/2014/main" id="{22A72B5E-AAAF-B473-4EC7-1E9B7DD2020E}"/>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Lecture 6 | Refrigeration &amp; Liquefaction - J. G. Weisend II</a:t>
            </a:r>
          </a:p>
        </p:txBody>
      </p:sp>
      <p:sp>
        <p:nvSpPr>
          <p:cNvPr id="48132" name="Slide Number Placeholder 5">
            <a:extLst>
              <a:ext uri="{FF2B5EF4-FFF2-40B4-BE49-F238E27FC236}">
                <a16:creationId xmlns:a16="http://schemas.microsoft.com/office/drawing/2014/main" id="{FBFFAC29-989C-738D-3496-A00BF3FE5BC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1E28688-B71D-AE49-A6C7-2003357B345D}" type="slidenum">
              <a:rPr lang="sv-SE" altLang="sv-SE" sz="1200">
                <a:solidFill>
                  <a:srgbClr val="898989"/>
                </a:solidFill>
              </a:rPr>
              <a:pPr>
                <a:spcBef>
                  <a:spcPct val="0"/>
                </a:spcBef>
                <a:buFontTx/>
                <a:buNone/>
              </a:pPr>
              <a:t>29</a:t>
            </a:fld>
            <a:endParaRPr lang="sv-SE" altLang="sv-SE" sz="1200">
              <a:solidFill>
                <a:srgbClr val="898989"/>
              </a:solidFill>
            </a:endParaRPr>
          </a:p>
        </p:txBody>
      </p:sp>
      <p:pic>
        <p:nvPicPr>
          <p:cNvPr id="48133" name="Picture 7">
            <a:extLst>
              <a:ext uri="{FF2B5EF4-FFF2-40B4-BE49-F238E27FC236}">
                <a16:creationId xmlns:a16="http://schemas.microsoft.com/office/drawing/2014/main" id="{53EE5757-7A51-E6B4-7939-0E03F5F5B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1800225"/>
            <a:ext cx="68707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2">
            <a:extLst>
              <a:ext uri="{FF2B5EF4-FFF2-40B4-BE49-F238E27FC236}">
                <a16:creationId xmlns:a16="http://schemas.microsoft.com/office/drawing/2014/main" id="{AF6A7007-87FE-338E-87E4-FD660C794359}"/>
              </a:ext>
            </a:extLst>
          </p:cNvPr>
          <p:cNvSpPr>
            <a:spLocks noGrp="1"/>
          </p:cNvSpPr>
          <p:nvPr>
            <p:ph type="title"/>
          </p:nvPr>
        </p:nvSpPr>
        <p:spPr>
          <a:xfrm>
            <a:off x="1219200" y="34925"/>
            <a:ext cx="7138988" cy="1143000"/>
          </a:xfrm>
        </p:spPr>
        <p:txBody>
          <a:bodyPr/>
          <a:lstStyle/>
          <a:p>
            <a:pPr eaLnBrk="1" hangingPunct="1"/>
            <a:r>
              <a:rPr lang="en-US" altLang="sv-SE">
                <a:ea typeface="ＭＳ Ｐゴシック" panose="020B0600070205080204" pitchFamily="34" charset="-128"/>
              </a:rPr>
              <a:t>Introduction</a:t>
            </a:r>
            <a:br>
              <a:rPr lang="en-US" altLang="sv-SE">
                <a:ea typeface="ＭＳ Ｐゴシック" panose="020B0600070205080204" pitchFamily="34" charset="-128"/>
              </a:rPr>
            </a:br>
            <a:r>
              <a:rPr lang="en-US" altLang="sv-SE">
                <a:ea typeface="ＭＳ Ｐゴシック" panose="020B0600070205080204" pitchFamily="34" charset="-128"/>
              </a:rPr>
              <a:t>How do we get things cold?</a:t>
            </a:r>
          </a:p>
        </p:txBody>
      </p:sp>
      <p:sp>
        <p:nvSpPr>
          <p:cNvPr id="20482" name="Content Placeholder 1">
            <a:extLst>
              <a:ext uri="{FF2B5EF4-FFF2-40B4-BE49-F238E27FC236}">
                <a16:creationId xmlns:a16="http://schemas.microsoft.com/office/drawing/2014/main" id="{0FCB2625-62AE-8309-8F21-AF293A3CEE14}"/>
              </a:ext>
            </a:extLst>
          </p:cNvPr>
          <p:cNvSpPr>
            <a:spLocks noGrp="1"/>
          </p:cNvSpPr>
          <p:nvPr>
            <p:ph idx="1"/>
          </p:nvPr>
        </p:nvSpPr>
        <p:spPr>
          <a:xfrm>
            <a:off x="381000" y="1524000"/>
            <a:ext cx="8610600" cy="4525963"/>
          </a:xfrm>
        </p:spPr>
        <p:txBody>
          <a:bodyPr/>
          <a:lstStyle/>
          <a:p>
            <a:pPr eaLnBrk="1" hangingPunct="1">
              <a:lnSpc>
                <a:spcPct val="80000"/>
              </a:lnSpc>
            </a:pPr>
            <a:r>
              <a:rPr lang="en-US" altLang="sv-SE">
                <a:ea typeface="ＭＳ Ｐゴシック" panose="020B0600070205080204" pitchFamily="34" charset="-128"/>
              </a:rPr>
              <a:t>In general, cooling is done by using a working fluid (in cryogenics this is almost always helium) and making it under go a closed thermodynamic cycle that removes heat at low temperature and rejects the heat at room temperature.</a:t>
            </a:r>
          </a:p>
          <a:p>
            <a:pPr lvl="1" eaLnBrk="1" hangingPunct="1">
              <a:lnSpc>
                <a:spcPct val="80000"/>
              </a:lnSpc>
            </a:pPr>
            <a:r>
              <a:rPr lang="en-US" altLang="sv-SE">
                <a:ea typeface="ＭＳ Ｐゴシック" panose="020B0600070205080204" pitchFamily="34" charset="-128"/>
              </a:rPr>
              <a:t>This process requires work</a:t>
            </a:r>
          </a:p>
          <a:p>
            <a:pPr lvl="1" eaLnBrk="1" hangingPunct="1">
              <a:lnSpc>
                <a:spcPct val="80000"/>
              </a:lnSpc>
            </a:pPr>
            <a:r>
              <a:rPr lang="en-US" altLang="sv-SE">
                <a:ea typeface="ＭＳ Ｐゴシック" panose="020B0600070205080204" pitchFamily="34" charset="-128"/>
              </a:rPr>
              <a:t>There are many thermodynamic cycles – we will only examine a few key ones</a:t>
            </a:r>
          </a:p>
          <a:p>
            <a:pPr eaLnBrk="1" hangingPunct="1">
              <a:lnSpc>
                <a:spcPct val="80000"/>
              </a:lnSpc>
            </a:pPr>
            <a:r>
              <a:rPr lang="en-US" altLang="sv-SE">
                <a:ea typeface="ＭＳ Ｐゴシック" panose="020B0600070205080204" pitchFamily="34" charset="-128"/>
              </a:rPr>
              <a:t>Here we will concentrate of refrigeration systems of ~ 100 W or greater</a:t>
            </a:r>
          </a:p>
          <a:p>
            <a:pPr lvl="1" eaLnBrk="1" hangingPunct="1">
              <a:lnSpc>
                <a:spcPct val="80000"/>
              </a:lnSpc>
            </a:pPr>
            <a:r>
              <a:rPr lang="en-US" altLang="sv-SE">
                <a:ea typeface="ＭＳ Ｐゴシック" panose="020B0600070205080204" pitchFamily="34" charset="-128"/>
              </a:rPr>
              <a:t>Systems of less than ~ 100 W are known as cryocoolers and tend to use different cycles. These will be covered in a later lecture</a:t>
            </a:r>
          </a:p>
          <a:p>
            <a:pPr eaLnBrk="1" hangingPunct="1"/>
            <a:endParaRPr lang="en-US" altLang="sv-SE">
              <a:ea typeface="ＭＳ Ｐゴシック" panose="020B0600070205080204" pitchFamily="34" charset="-128"/>
            </a:endParaRPr>
          </a:p>
        </p:txBody>
      </p:sp>
      <p:sp>
        <p:nvSpPr>
          <p:cNvPr id="20483" name="Date Placeholder 5">
            <a:extLst>
              <a:ext uri="{FF2B5EF4-FFF2-40B4-BE49-F238E27FC236}">
                <a16:creationId xmlns:a16="http://schemas.microsoft.com/office/drawing/2014/main" id="{5D236C80-79CF-A690-36F5-D6C32D7F0C9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20484" name="Footer Placeholder 3">
            <a:extLst>
              <a:ext uri="{FF2B5EF4-FFF2-40B4-BE49-F238E27FC236}">
                <a16:creationId xmlns:a16="http://schemas.microsoft.com/office/drawing/2014/main" id="{14785C3E-62DD-C8C4-95E9-03F66727711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6 | Refrigeration &amp; Liquefaction - J. G. Weisend II</a:t>
            </a:r>
          </a:p>
        </p:txBody>
      </p:sp>
      <p:sp>
        <p:nvSpPr>
          <p:cNvPr id="20485" name="Slide Number Placeholder 4">
            <a:extLst>
              <a:ext uri="{FF2B5EF4-FFF2-40B4-BE49-F238E27FC236}">
                <a16:creationId xmlns:a16="http://schemas.microsoft.com/office/drawing/2014/main" id="{F3C62D32-C1A0-A626-8BB1-C66955BB822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50600510-2B3A-C84C-882A-A9CEF2C94189}" type="slidenum">
              <a:rPr lang="en-US" altLang="sv-SE" sz="1000">
                <a:solidFill>
                  <a:srgbClr val="064308"/>
                </a:solidFill>
                <a:latin typeface="Arial" panose="020B0604020202020204" pitchFamily="34" charset="0"/>
              </a:rPr>
              <a:pPr eaLnBrk="0" hangingPunct="0">
                <a:spcBef>
                  <a:spcPct val="0"/>
                </a:spcBef>
                <a:buFontTx/>
                <a:buNone/>
              </a:pPr>
              <a:t>3</a:t>
            </a:fld>
            <a:endParaRPr lang="en-US" altLang="sv-SE" sz="1000">
              <a:solidFill>
                <a:srgbClr val="064308"/>
              </a:solidFill>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6FC188FC-A4EC-B5F6-9854-7703A3DCAEBC}"/>
              </a:ext>
            </a:extLst>
          </p:cNvPr>
          <p:cNvSpPr>
            <a:spLocks noGrp="1"/>
          </p:cNvSpPr>
          <p:nvPr>
            <p:ph type="title"/>
          </p:nvPr>
        </p:nvSpPr>
        <p:spPr>
          <a:xfrm>
            <a:off x="1219200" y="0"/>
            <a:ext cx="7138988" cy="1143000"/>
          </a:xfrm>
        </p:spPr>
        <p:txBody>
          <a:bodyPr/>
          <a:lstStyle/>
          <a:p>
            <a:r>
              <a:rPr lang="sv-SE" altLang="sv-SE">
                <a:ea typeface="ＭＳ Ｐゴシック" panose="020B0600070205080204" pitchFamily="34" charset="-128"/>
              </a:rPr>
              <a:t>ESS ACCP Compressor System</a:t>
            </a:r>
          </a:p>
        </p:txBody>
      </p:sp>
      <p:sp>
        <p:nvSpPr>
          <p:cNvPr id="49154" name="Date Placeholder 3">
            <a:extLst>
              <a:ext uri="{FF2B5EF4-FFF2-40B4-BE49-F238E27FC236}">
                <a16:creationId xmlns:a16="http://schemas.microsoft.com/office/drawing/2014/main" id="{3C80C80C-83F5-BD1B-D2B4-C0DC3EC10E8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p>
        </p:txBody>
      </p:sp>
      <p:sp>
        <p:nvSpPr>
          <p:cNvPr id="49155" name="Footer Placeholder 4">
            <a:extLst>
              <a:ext uri="{FF2B5EF4-FFF2-40B4-BE49-F238E27FC236}">
                <a16:creationId xmlns:a16="http://schemas.microsoft.com/office/drawing/2014/main" id="{1B49DA76-0572-656F-D991-2223B632EAAB}"/>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Lecture 6 | Refrigeration &amp; Liquefaction - J. G. Weisend II</a:t>
            </a:r>
          </a:p>
        </p:txBody>
      </p:sp>
      <p:sp>
        <p:nvSpPr>
          <p:cNvPr id="49156" name="Slide Number Placeholder 5">
            <a:extLst>
              <a:ext uri="{FF2B5EF4-FFF2-40B4-BE49-F238E27FC236}">
                <a16:creationId xmlns:a16="http://schemas.microsoft.com/office/drawing/2014/main" id="{7C23000E-8DF1-7EE5-E5C6-D0DAEADCA3E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BFD3F99-A893-B846-A387-9F744B9974BD}" type="slidenum">
              <a:rPr lang="sv-SE" altLang="sv-SE" sz="1200">
                <a:solidFill>
                  <a:srgbClr val="898989"/>
                </a:solidFill>
              </a:rPr>
              <a:pPr>
                <a:spcBef>
                  <a:spcPct val="0"/>
                </a:spcBef>
                <a:buFontTx/>
                <a:buNone/>
              </a:pPr>
              <a:t>30</a:t>
            </a:fld>
            <a:endParaRPr lang="sv-SE" altLang="sv-SE" sz="1200">
              <a:solidFill>
                <a:srgbClr val="898989"/>
              </a:solidFill>
            </a:endParaRPr>
          </a:p>
        </p:txBody>
      </p:sp>
      <p:pic>
        <p:nvPicPr>
          <p:cNvPr id="49157" name="Picture 6">
            <a:extLst>
              <a:ext uri="{FF2B5EF4-FFF2-40B4-BE49-F238E27FC236}">
                <a16:creationId xmlns:a16="http://schemas.microsoft.com/office/drawing/2014/main" id="{8D2F3A39-CC9A-B233-48FA-91BCB8BDB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1450"/>
            <a:ext cx="6553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Date Placeholder 3">
            <a:extLst>
              <a:ext uri="{FF2B5EF4-FFF2-40B4-BE49-F238E27FC236}">
                <a16:creationId xmlns:a16="http://schemas.microsoft.com/office/drawing/2014/main" id="{998D66E6-F59A-7EE8-E4E4-054F9377339E}"/>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p>
        </p:txBody>
      </p:sp>
      <p:sp>
        <p:nvSpPr>
          <p:cNvPr id="50178" name="Footer Placeholder 4">
            <a:extLst>
              <a:ext uri="{FF2B5EF4-FFF2-40B4-BE49-F238E27FC236}">
                <a16:creationId xmlns:a16="http://schemas.microsoft.com/office/drawing/2014/main" id="{5157907F-2F2A-CE11-08C8-38159696EED8}"/>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Lecture 6 | Refrigeration &amp; Liquefaction - J. G. Weisend II</a:t>
            </a:r>
          </a:p>
        </p:txBody>
      </p:sp>
      <p:sp>
        <p:nvSpPr>
          <p:cNvPr id="50179" name="Slide Number Placeholder 5">
            <a:extLst>
              <a:ext uri="{FF2B5EF4-FFF2-40B4-BE49-F238E27FC236}">
                <a16:creationId xmlns:a16="http://schemas.microsoft.com/office/drawing/2014/main" id="{F2A23165-FF7A-E569-C339-7189E27CAFF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F265216-D155-8843-8424-DA1FEA98087C}" type="slidenum">
              <a:rPr lang="sv-SE" altLang="sv-SE" sz="1200">
                <a:solidFill>
                  <a:srgbClr val="898989"/>
                </a:solidFill>
              </a:rPr>
              <a:pPr>
                <a:spcBef>
                  <a:spcPct val="0"/>
                </a:spcBef>
                <a:buFontTx/>
                <a:buNone/>
              </a:pPr>
              <a:t>31</a:t>
            </a:fld>
            <a:endParaRPr lang="sv-SE" altLang="sv-SE" sz="1200">
              <a:solidFill>
                <a:srgbClr val="898989"/>
              </a:solidFill>
            </a:endParaRPr>
          </a:p>
        </p:txBody>
      </p:sp>
      <p:pic>
        <p:nvPicPr>
          <p:cNvPr id="50180" name="Picture 6">
            <a:extLst>
              <a:ext uri="{FF2B5EF4-FFF2-40B4-BE49-F238E27FC236}">
                <a16:creationId xmlns:a16="http://schemas.microsoft.com/office/drawing/2014/main" id="{9BC6CBD2-ABD4-D361-522A-0A791E0CF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1441450"/>
            <a:ext cx="7223125"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itle 1">
            <a:extLst>
              <a:ext uri="{FF2B5EF4-FFF2-40B4-BE49-F238E27FC236}">
                <a16:creationId xmlns:a16="http://schemas.microsoft.com/office/drawing/2014/main" id="{7C900390-9579-65FA-08B2-B17BBD74B36F}"/>
              </a:ext>
            </a:extLst>
          </p:cNvPr>
          <p:cNvSpPr>
            <a:spLocks noGrp="1"/>
          </p:cNvSpPr>
          <p:nvPr>
            <p:ph type="title"/>
          </p:nvPr>
        </p:nvSpPr>
        <p:spPr>
          <a:xfrm>
            <a:off x="1295400" y="161925"/>
            <a:ext cx="7138988" cy="1143000"/>
          </a:xfrm>
        </p:spPr>
        <p:txBody>
          <a:bodyPr/>
          <a:lstStyle/>
          <a:p>
            <a:r>
              <a:rPr lang="sv-SE" altLang="sv-SE" sz="2800">
                <a:ea typeface="ＭＳ Ｐゴシック" panose="020B0600070205080204" pitchFamily="34" charset="-128"/>
              </a:rPr>
              <a:t>TMCP Warm Compressor and </a:t>
            </a:r>
            <a:br>
              <a:rPr lang="sv-SE" altLang="sv-SE" sz="2800">
                <a:ea typeface="ＭＳ Ｐゴシック" panose="020B0600070205080204" pitchFamily="34" charset="-128"/>
              </a:rPr>
            </a:br>
            <a:r>
              <a:rPr lang="sv-SE" altLang="sv-SE" sz="2800">
                <a:ea typeface="ＭＳ Ｐゴシック" panose="020B0600070205080204" pitchFamily="34" charset="-128"/>
              </a:rPr>
              <a:t>Oil Removal Skids in Compressor Hall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290CABCE-8080-5675-1588-19B1AED9093C}"/>
              </a:ext>
            </a:extLst>
          </p:cNvPr>
          <p:cNvSpPr>
            <a:spLocks noGrp="1"/>
          </p:cNvSpPr>
          <p:nvPr>
            <p:ph type="title"/>
          </p:nvPr>
        </p:nvSpPr>
        <p:spPr>
          <a:xfrm>
            <a:off x="1295400" y="152400"/>
            <a:ext cx="7138988" cy="1143000"/>
          </a:xfrm>
        </p:spPr>
        <p:txBody>
          <a:bodyPr/>
          <a:lstStyle/>
          <a:p>
            <a:r>
              <a:rPr lang="en-US" altLang="sv-SE">
                <a:ea typeface="ＭＳ Ｐゴシック" panose="020B0600070205080204" pitchFamily="34" charset="-128"/>
              </a:rPr>
              <a:t>Brazed Plate Fin Heat Exchangers</a:t>
            </a:r>
          </a:p>
        </p:txBody>
      </p:sp>
      <p:sp>
        <p:nvSpPr>
          <p:cNvPr id="51202" name="Content Placeholder 2">
            <a:extLst>
              <a:ext uri="{FF2B5EF4-FFF2-40B4-BE49-F238E27FC236}">
                <a16:creationId xmlns:a16="http://schemas.microsoft.com/office/drawing/2014/main" id="{9C2D910F-C13E-882C-FE64-0C420D98B958}"/>
              </a:ext>
            </a:extLst>
          </p:cNvPr>
          <p:cNvSpPr>
            <a:spLocks noGrp="1"/>
          </p:cNvSpPr>
          <p:nvPr>
            <p:ph idx="1"/>
          </p:nvPr>
        </p:nvSpPr>
        <p:spPr>
          <a:xfrm>
            <a:off x="152400" y="1447800"/>
            <a:ext cx="8382000" cy="4648200"/>
          </a:xfrm>
        </p:spPr>
        <p:txBody>
          <a:bodyPr/>
          <a:lstStyle/>
          <a:p>
            <a:pPr>
              <a:lnSpc>
                <a:spcPct val="90000"/>
              </a:lnSpc>
            </a:pPr>
            <a:r>
              <a:rPr lang="en-US" altLang="sv-SE" sz="2400">
                <a:ea typeface="ＭＳ Ｐゴシック" panose="020B0600070205080204" pitchFamily="34" charset="-128"/>
              </a:rPr>
              <a:t>All aluminum</a:t>
            </a:r>
          </a:p>
          <a:p>
            <a:pPr>
              <a:lnSpc>
                <a:spcPct val="90000"/>
              </a:lnSpc>
            </a:pPr>
            <a:r>
              <a:rPr lang="en-US" altLang="sv-SE" sz="2400">
                <a:ea typeface="ＭＳ Ｐゴシック" panose="020B0600070205080204" pitchFamily="34" charset="-128"/>
              </a:rPr>
              <a:t>Vacuum brazed</a:t>
            </a:r>
          </a:p>
          <a:p>
            <a:pPr>
              <a:lnSpc>
                <a:spcPct val="90000"/>
              </a:lnSpc>
            </a:pPr>
            <a:r>
              <a:rPr lang="en-US" altLang="sv-SE" sz="2400">
                <a:ea typeface="ＭＳ Ｐゴシック" panose="020B0600070205080204" pitchFamily="34" charset="-128"/>
              </a:rPr>
              <a:t>Very compact</a:t>
            </a:r>
          </a:p>
          <a:p>
            <a:pPr>
              <a:lnSpc>
                <a:spcPct val="90000"/>
              </a:lnSpc>
            </a:pPr>
            <a:r>
              <a:rPr lang="en-US" altLang="sv-SE" sz="2400">
                <a:ea typeface="ＭＳ Ｐゴシック" panose="020B0600070205080204" pitchFamily="34" charset="-128"/>
              </a:rPr>
              <a:t>High efficiency</a:t>
            </a:r>
          </a:p>
          <a:p>
            <a:pPr>
              <a:lnSpc>
                <a:spcPct val="90000"/>
              </a:lnSpc>
            </a:pPr>
            <a:r>
              <a:rPr lang="en-US" altLang="sv-SE" sz="2400">
                <a:ea typeface="ＭＳ Ｐゴシック" panose="020B0600070205080204" pitchFamily="34" charset="-128"/>
              </a:rPr>
              <a:t>Can handle multiple streams</a:t>
            </a:r>
          </a:p>
          <a:p>
            <a:pPr>
              <a:lnSpc>
                <a:spcPct val="90000"/>
              </a:lnSpc>
            </a:pPr>
            <a:r>
              <a:rPr lang="en-US" altLang="sv-SE" sz="2400">
                <a:ea typeface="ＭＳ Ｐゴシック" panose="020B0600070205080204" pitchFamily="34" charset="-128"/>
              </a:rPr>
              <a:t>Standard for cryogenic plants</a:t>
            </a:r>
          </a:p>
        </p:txBody>
      </p:sp>
      <p:sp>
        <p:nvSpPr>
          <p:cNvPr id="51203" name="Date Placeholder 8">
            <a:extLst>
              <a:ext uri="{FF2B5EF4-FFF2-40B4-BE49-F238E27FC236}">
                <a16:creationId xmlns:a16="http://schemas.microsoft.com/office/drawing/2014/main" id="{8A63E471-3B7F-C2E9-28D7-D7915F72FFA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cs typeface="Arial" panose="020B0604020202020204" pitchFamily="34" charset="0"/>
              </a:rPr>
              <a:t>Winter 2025</a:t>
            </a:r>
            <a:endParaRPr lang="en-US" altLang="sv-SE" sz="1000">
              <a:solidFill>
                <a:srgbClr val="064308"/>
              </a:solidFill>
              <a:latin typeface="Arial" panose="020B0604020202020204" pitchFamily="34" charset="0"/>
              <a:cs typeface="Arial" panose="020B0604020202020204" pitchFamily="34" charset="0"/>
            </a:endParaRPr>
          </a:p>
        </p:txBody>
      </p:sp>
      <p:sp>
        <p:nvSpPr>
          <p:cNvPr id="51204" name="Footer Placeholder 6">
            <a:extLst>
              <a:ext uri="{FF2B5EF4-FFF2-40B4-BE49-F238E27FC236}">
                <a16:creationId xmlns:a16="http://schemas.microsoft.com/office/drawing/2014/main" id="{72AC2364-9C3F-3BAC-0C0C-183BA87AF54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Lecture 6 | Refrigeration &amp; Liquefaction - J. G. Weisend II</a:t>
            </a:r>
          </a:p>
        </p:txBody>
      </p:sp>
      <p:sp>
        <p:nvSpPr>
          <p:cNvPr id="51205" name="Slide Number Placeholder 7">
            <a:extLst>
              <a:ext uri="{FF2B5EF4-FFF2-40B4-BE49-F238E27FC236}">
                <a16:creationId xmlns:a16="http://schemas.microsoft.com/office/drawing/2014/main" id="{3DA88747-895E-1A30-B107-E1F9FF28ED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Slide </a:t>
            </a:r>
            <a:fld id="{D558216B-9FE2-5447-A865-9A34CFBD3515}" type="slidenum">
              <a:rPr lang="en-US" altLang="sv-SE" sz="1000">
                <a:solidFill>
                  <a:srgbClr val="064308"/>
                </a:solidFill>
                <a:latin typeface="Arial" panose="020B0604020202020204" pitchFamily="34" charset="0"/>
                <a:cs typeface="Arial" panose="020B0604020202020204" pitchFamily="34" charset="0"/>
              </a:rPr>
              <a:pPr eaLnBrk="0" hangingPunct="0">
                <a:spcBef>
                  <a:spcPct val="0"/>
                </a:spcBef>
                <a:buFontTx/>
                <a:buNone/>
              </a:pPr>
              <a:t>32</a:t>
            </a:fld>
            <a:endParaRPr lang="en-US" altLang="sv-SE" sz="1000">
              <a:solidFill>
                <a:srgbClr val="064308"/>
              </a:solidFill>
              <a:latin typeface="Arial" panose="020B0604020202020204" pitchFamily="34" charset="0"/>
              <a:cs typeface="Arial" panose="020B0604020202020204" pitchFamily="34" charset="0"/>
            </a:endParaRPr>
          </a:p>
        </p:txBody>
      </p:sp>
      <p:pic>
        <p:nvPicPr>
          <p:cNvPr id="51206" name="Picture 2">
            <a:extLst>
              <a:ext uri="{FF2B5EF4-FFF2-40B4-BE49-F238E27FC236}">
                <a16:creationId xmlns:a16="http://schemas.microsoft.com/office/drawing/2014/main" id="{6890B130-3D3F-5858-54EF-29725A8C6E4B}"/>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2400" y="4038600"/>
            <a:ext cx="4441825" cy="2138363"/>
          </a:xfrm>
          <a:noFill/>
        </p:spPr>
      </p:pic>
      <p:pic>
        <p:nvPicPr>
          <p:cNvPr id="51207" name="Picture 10">
            <a:extLst>
              <a:ext uri="{FF2B5EF4-FFF2-40B4-BE49-F238E27FC236}">
                <a16:creationId xmlns:a16="http://schemas.microsoft.com/office/drawing/2014/main" id="{294D4B01-CA6C-E406-5267-CFFD0362A027}"/>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334000" y="1600200"/>
            <a:ext cx="3733800" cy="2640013"/>
          </a:xfrm>
          <a:noFill/>
        </p:spPr>
      </p:pic>
      <p:sp>
        <p:nvSpPr>
          <p:cNvPr id="51208" name="TextBox 10">
            <a:extLst>
              <a:ext uri="{FF2B5EF4-FFF2-40B4-BE49-F238E27FC236}">
                <a16:creationId xmlns:a16="http://schemas.microsoft.com/office/drawing/2014/main" id="{6A40CA2B-FA61-BC38-94B9-CDC4F6FE00DA}"/>
              </a:ext>
            </a:extLst>
          </p:cNvPr>
          <p:cNvSpPr txBox="1">
            <a:spLocks noChangeArrowheads="1"/>
          </p:cNvSpPr>
          <p:nvPr/>
        </p:nvSpPr>
        <p:spPr bwMode="auto">
          <a:xfrm>
            <a:off x="4800600" y="5638800"/>
            <a:ext cx="1389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400">
                <a:solidFill>
                  <a:schemeClr val="tx1"/>
                </a:solidFill>
                <a:latin typeface="Arial" panose="020B0604020202020204" pitchFamily="34" charset="0"/>
                <a:cs typeface="Arial" panose="020B0604020202020204" pitchFamily="34" charset="0"/>
              </a:rPr>
              <a:t>Courtesy Linde</a:t>
            </a:r>
          </a:p>
        </p:txBody>
      </p:sp>
      <p:sp>
        <p:nvSpPr>
          <p:cNvPr id="51209" name="TextBox 11">
            <a:extLst>
              <a:ext uri="{FF2B5EF4-FFF2-40B4-BE49-F238E27FC236}">
                <a16:creationId xmlns:a16="http://schemas.microsoft.com/office/drawing/2014/main" id="{6DC1C736-4F88-E12E-DB4A-4C4282600701}"/>
              </a:ext>
            </a:extLst>
          </p:cNvPr>
          <p:cNvSpPr txBox="1">
            <a:spLocks noChangeArrowheads="1"/>
          </p:cNvSpPr>
          <p:nvPr/>
        </p:nvSpPr>
        <p:spPr bwMode="auto">
          <a:xfrm>
            <a:off x="5105400" y="4343400"/>
            <a:ext cx="3881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400">
                <a:solidFill>
                  <a:schemeClr val="tx1"/>
                </a:solidFill>
                <a:latin typeface="Arial" panose="020B0604020202020204" pitchFamily="34" charset="0"/>
                <a:cs typeface="Arial" panose="020B0604020202020204" pitchFamily="34" charset="0"/>
              </a:rPr>
              <a:t>From The Handbook of Cryogenic Engineering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0909FCD0-691F-028C-6A98-013B21D1D95B}"/>
              </a:ext>
            </a:extLst>
          </p:cNvPr>
          <p:cNvSpPr>
            <a:spLocks noGrp="1"/>
          </p:cNvSpPr>
          <p:nvPr>
            <p:ph type="title"/>
          </p:nvPr>
        </p:nvSpPr>
        <p:spPr>
          <a:xfrm>
            <a:off x="1219200" y="4763"/>
            <a:ext cx="7138988" cy="1143000"/>
          </a:xfrm>
        </p:spPr>
        <p:txBody>
          <a:bodyPr/>
          <a:lstStyle/>
          <a:p>
            <a:r>
              <a:rPr lang="en-US" altLang="sv-SE">
                <a:ea typeface="ＭＳ Ｐゴシック" panose="020B0600070205080204" pitchFamily="34" charset="-128"/>
              </a:rPr>
              <a:t>Expansion Turbines</a:t>
            </a:r>
          </a:p>
        </p:txBody>
      </p:sp>
      <p:sp>
        <p:nvSpPr>
          <p:cNvPr id="52226" name="Content Placeholder 2">
            <a:extLst>
              <a:ext uri="{FF2B5EF4-FFF2-40B4-BE49-F238E27FC236}">
                <a16:creationId xmlns:a16="http://schemas.microsoft.com/office/drawing/2014/main" id="{E00FE599-984C-6055-9B07-642128835E09}"/>
              </a:ext>
            </a:extLst>
          </p:cNvPr>
          <p:cNvSpPr>
            <a:spLocks noGrp="1"/>
          </p:cNvSpPr>
          <p:nvPr>
            <p:ph idx="1"/>
          </p:nvPr>
        </p:nvSpPr>
        <p:spPr/>
        <p:txBody>
          <a:bodyPr/>
          <a:lstStyle/>
          <a:p>
            <a:r>
              <a:rPr lang="en-US" altLang="sv-SE">
                <a:ea typeface="ＭＳ Ｐゴシック" panose="020B0600070205080204" pitchFamily="34" charset="-128"/>
              </a:rPr>
              <a:t>One of the key technologies for cryogenic plants</a:t>
            </a:r>
          </a:p>
          <a:p>
            <a:r>
              <a:rPr lang="en-US" altLang="sv-SE">
                <a:ea typeface="ＭＳ Ｐゴシック" panose="020B0600070205080204" pitchFamily="34" charset="-128"/>
              </a:rPr>
              <a:t>Proprietary designs resulting from a significant amount of R&amp;D</a:t>
            </a:r>
          </a:p>
          <a:p>
            <a:r>
              <a:rPr lang="en-US" altLang="sv-SE">
                <a:ea typeface="ＭＳ Ｐゴシック" panose="020B0600070205080204" pitchFamily="34" charset="-128"/>
              </a:rPr>
              <a:t>Modern ones are quite reliable</a:t>
            </a:r>
          </a:p>
          <a:p>
            <a:r>
              <a:rPr lang="en-US" altLang="sv-SE">
                <a:ea typeface="ＭＳ Ｐゴシック" panose="020B0600070205080204" pitchFamily="34" charset="-128"/>
              </a:rPr>
              <a:t>Water cooling is generally required to absorb work at room temperature</a:t>
            </a:r>
          </a:p>
          <a:p>
            <a:r>
              <a:rPr lang="en-US" altLang="sv-SE">
                <a:ea typeface="ＭＳ Ｐゴシック" panose="020B0600070205080204" pitchFamily="34" charset="-128"/>
              </a:rPr>
              <a:t>May operate at speeds up to 120,000 rpm</a:t>
            </a:r>
          </a:p>
          <a:p>
            <a:r>
              <a:rPr lang="en-US" altLang="sv-SE">
                <a:ea typeface="ＭＳ Ｐゴシック" panose="020B0600070205080204" pitchFamily="34" charset="-128"/>
              </a:rPr>
              <a:t>Two primary suppliers: Air Liquide and Linde</a:t>
            </a:r>
          </a:p>
          <a:p>
            <a:endParaRPr lang="en-US" altLang="sv-SE">
              <a:ea typeface="ＭＳ Ｐゴシック" panose="020B0600070205080204" pitchFamily="34" charset="-128"/>
            </a:endParaRPr>
          </a:p>
          <a:p>
            <a:endParaRPr lang="en-US" altLang="sv-SE">
              <a:ea typeface="ＭＳ Ｐゴシック" panose="020B0600070205080204" pitchFamily="34" charset="-128"/>
            </a:endParaRPr>
          </a:p>
        </p:txBody>
      </p:sp>
      <p:sp>
        <p:nvSpPr>
          <p:cNvPr id="52227" name="Date Placeholder 8">
            <a:extLst>
              <a:ext uri="{FF2B5EF4-FFF2-40B4-BE49-F238E27FC236}">
                <a16:creationId xmlns:a16="http://schemas.microsoft.com/office/drawing/2014/main" id="{42C79D54-D3CA-0371-AA1E-66A3CD38D5B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cs typeface="Arial" panose="020B0604020202020204" pitchFamily="34" charset="0"/>
              </a:rPr>
              <a:t>Winter 2025</a:t>
            </a:r>
            <a:endParaRPr lang="en-US" altLang="sv-SE" sz="1000">
              <a:solidFill>
                <a:srgbClr val="064308"/>
              </a:solidFill>
              <a:latin typeface="Arial" panose="020B0604020202020204" pitchFamily="34" charset="0"/>
              <a:cs typeface="Arial" panose="020B0604020202020204" pitchFamily="34" charset="0"/>
            </a:endParaRPr>
          </a:p>
        </p:txBody>
      </p:sp>
      <p:sp>
        <p:nvSpPr>
          <p:cNvPr id="52228" name="Footer Placeholder 6">
            <a:extLst>
              <a:ext uri="{FF2B5EF4-FFF2-40B4-BE49-F238E27FC236}">
                <a16:creationId xmlns:a16="http://schemas.microsoft.com/office/drawing/2014/main" id="{0A4EF007-A4FB-F939-E10A-A58BB5DDF83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Lecture 6 | Refrigeration &amp; Liquefaction - J. G. Weisend II</a:t>
            </a:r>
          </a:p>
        </p:txBody>
      </p:sp>
      <p:sp>
        <p:nvSpPr>
          <p:cNvPr id="52229" name="Slide Number Placeholder 7">
            <a:extLst>
              <a:ext uri="{FF2B5EF4-FFF2-40B4-BE49-F238E27FC236}">
                <a16:creationId xmlns:a16="http://schemas.microsoft.com/office/drawing/2014/main" id="{6735C479-A6CE-83E3-F969-CAE34DB45E0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Slide </a:t>
            </a:r>
            <a:fld id="{38A78A9E-3730-6147-B587-9BB3B3C592C8}" type="slidenum">
              <a:rPr lang="en-US" altLang="sv-SE" sz="1000">
                <a:solidFill>
                  <a:srgbClr val="064308"/>
                </a:solidFill>
                <a:latin typeface="Arial" panose="020B0604020202020204" pitchFamily="34" charset="0"/>
                <a:cs typeface="Arial" panose="020B0604020202020204" pitchFamily="34" charset="0"/>
              </a:rPr>
              <a:pPr eaLnBrk="0" hangingPunct="0">
                <a:spcBef>
                  <a:spcPct val="0"/>
                </a:spcBef>
                <a:buFontTx/>
                <a:buNone/>
              </a:pPr>
              <a:t>33</a:t>
            </a:fld>
            <a:endParaRPr lang="en-US" altLang="sv-SE" sz="1000">
              <a:solidFill>
                <a:srgbClr val="064308"/>
              </a:solidFill>
              <a:latin typeface="Arial" panose="020B060402020202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5A302AB2-3EA8-0244-BEFB-85705C3099C8}"/>
              </a:ext>
            </a:extLst>
          </p:cNvPr>
          <p:cNvSpPr>
            <a:spLocks noGrp="1"/>
          </p:cNvSpPr>
          <p:nvPr>
            <p:ph type="title"/>
          </p:nvPr>
        </p:nvSpPr>
        <p:spPr>
          <a:xfrm>
            <a:off x="1219200" y="152400"/>
            <a:ext cx="7138988" cy="1143000"/>
          </a:xfrm>
        </p:spPr>
        <p:txBody>
          <a:bodyPr/>
          <a:lstStyle/>
          <a:p>
            <a:r>
              <a:rPr lang="en-US" altLang="sv-SE">
                <a:ea typeface="ＭＳ Ｐゴシック" panose="020B0600070205080204" pitchFamily="34" charset="-128"/>
              </a:rPr>
              <a:t>Examples of Expansion Turbines</a:t>
            </a:r>
          </a:p>
        </p:txBody>
      </p:sp>
      <p:sp>
        <p:nvSpPr>
          <p:cNvPr id="53250" name="Date Placeholder 8">
            <a:extLst>
              <a:ext uri="{FF2B5EF4-FFF2-40B4-BE49-F238E27FC236}">
                <a16:creationId xmlns:a16="http://schemas.microsoft.com/office/drawing/2014/main" id="{57629883-F859-6498-2F3B-44B612B5EF3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cs typeface="Arial" panose="020B0604020202020204" pitchFamily="34" charset="0"/>
              </a:rPr>
              <a:t>Winter 2025</a:t>
            </a:r>
            <a:endParaRPr lang="en-US" altLang="sv-SE" sz="1000">
              <a:solidFill>
                <a:srgbClr val="064308"/>
              </a:solidFill>
              <a:latin typeface="Arial" panose="020B0604020202020204" pitchFamily="34" charset="0"/>
              <a:cs typeface="Arial" panose="020B0604020202020204" pitchFamily="34" charset="0"/>
            </a:endParaRPr>
          </a:p>
        </p:txBody>
      </p:sp>
      <p:sp>
        <p:nvSpPr>
          <p:cNvPr id="53251" name="Footer Placeholder 6">
            <a:extLst>
              <a:ext uri="{FF2B5EF4-FFF2-40B4-BE49-F238E27FC236}">
                <a16:creationId xmlns:a16="http://schemas.microsoft.com/office/drawing/2014/main" id="{4A25FB4B-E385-4CAD-87E8-84E128403A4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Lecture 6 | Refrigeration &amp; Liquefaction - J. G. Weisend II</a:t>
            </a:r>
          </a:p>
        </p:txBody>
      </p:sp>
      <p:sp>
        <p:nvSpPr>
          <p:cNvPr id="53252" name="Slide Number Placeholder 7">
            <a:extLst>
              <a:ext uri="{FF2B5EF4-FFF2-40B4-BE49-F238E27FC236}">
                <a16:creationId xmlns:a16="http://schemas.microsoft.com/office/drawing/2014/main" id="{7F14CD57-051C-6012-5236-1E1B923069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Slide </a:t>
            </a:r>
            <a:fld id="{A851E905-2AB1-544D-B4DB-0C6DA7743A90}" type="slidenum">
              <a:rPr lang="en-US" altLang="sv-SE" sz="1000">
                <a:solidFill>
                  <a:srgbClr val="064308"/>
                </a:solidFill>
                <a:latin typeface="Arial" panose="020B0604020202020204" pitchFamily="34" charset="0"/>
                <a:cs typeface="Arial" panose="020B0604020202020204" pitchFamily="34" charset="0"/>
              </a:rPr>
              <a:pPr eaLnBrk="0" hangingPunct="0">
                <a:spcBef>
                  <a:spcPct val="0"/>
                </a:spcBef>
                <a:buFontTx/>
                <a:buNone/>
              </a:pPr>
              <a:t>34</a:t>
            </a:fld>
            <a:endParaRPr lang="en-US" altLang="sv-SE" sz="1000">
              <a:solidFill>
                <a:srgbClr val="064308"/>
              </a:solidFill>
              <a:latin typeface="Arial" panose="020B0604020202020204" pitchFamily="34" charset="0"/>
              <a:cs typeface="Arial" panose="020B0604020202020204" pitchFamily="34" charset="0"/>
            </a:endParaRPr>
          </a:p>
        </p:txBody>
      </p:sp>
      <p:sp>
        <p:nvSpPr>
          <p:cNvPr id="53253" name="TextBox 10">
            <a:extLst>
              <a:ext uri="{FF2B5EF4-FFF2-40B4-BE49-F238E27FC236}">
                <a16:creationId xmlns:a16="http://schemas.microsoft.com/office/drawing/2014/main" id="{6895C8EE-B675-B9C1-108C-9B66A12CE95B}"/>
              </a:ext>
            </a:extLst>
          </p:cNvPr>
          <p:cNvSpPr txBox="1">
            <a:spLocks noChangeArrowheads="1"/>
          </p:cNvSpPr>
          <p:nvPr/>
        </p:nvSpPr>
        <p:spPr bwMode="auto">
          <a:xfrm>
            <a:off x="2895600" y="5791200"/>
            <a:ext cx="1389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400">
                <a:solidFill>
                  <a:schemeClr val="tx1"/>
                </a:solidFill>
                <a:latin typeface="Arial" panose="020B0604020202020204" pitchFamily="34" charset="0"/>
                <a:cs typeface="Arial" panose="020B0604020202020204" pitchFamily="34" charset="0"/>
              </a:rPr>
              <a:t>Courtesy Linde</a:t>
            </a:r>
          </a:p>
        </p:txBody>
      </p:sp>
      <p:sp>
        <p:nvSpPr>
          <p:cNvPr id="53254" name="TextBox 11">
            <a:extLst>
              <a:ext uri="{FF2B5EF4-FFF2-40B4-BE49-F238E27FC236}">
                <a16:creationId xmlns:a16="http://schemas.microsoft.com/office/drawing/2014/main" id="{9DC2BDB6-7CDD-A092-6CE5-A71481F38EA8}"/>
              </a:ext>
            </a:extLst>
          </p:cNvPr>
          <p:cNvSpPr txBox="1">
            <a:spLocks noChangeArrowheads="1"/>
          </p:cNvSpPr>
          <p:nvPr/>
        </p:nvSpPr>
        <p:spPr bwMode="auto">
          <a:xfrm>
            <a:off x="6858000" y="5105400"/>
            <a:ext cx="178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400">
                <a:solidFill>
                  <a:schemeClr val="tx1"/>
                </a:solidFill>
                <a:latin typeface="Arial" panose="020B0604020202020204" pitchFamily="34" charset="0"/>
                <a:cs typeface="Arial" panose="020B0604020202020204" pitchFamily="34" charset="0"/>
              </a:rPr>
              <a:t>Courtesy Air Liquide</a:t>
            </a:r>
          </a:p>
        </p:txBody>
      </p:sp>
      <p:pic>
        <p:nvPicPr>
          <p:cNvPr id="53255" name="Picture 13">
            <a:extLst>
              <a:ext uri="{FF2B5EF4-FFF2-40B4-BE49-F238E27FC236}">
                <a16:creationId xmlns:a16="http://schemas.microsoft.com/office/drawing/2014/main" id="{9AB88186-0D06-CE2D-6958-110E7B7CB6C2}"/>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0"/>
            <a:ext cx="4114800"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14">
            <a:extLst>
              <a:ext uri="{FF2B5EF4-FFF2-40B4-BE49-F238E27FC236}">
                <a16:creationId xmlns:a16="http://schemas.microsoft.com/office/drawing/2014/main" id="{18CD3753-2CAD-6FA9-8464-4060653F2DAD}"/>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62200"/>
            <a:ext cx="4395788"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9">
            <a:extLst>
              <a:ext uri="{FF2B5EF4-FFF2-40B4-BE49-F238E27FC236}">
                <a16:creationId xmlns:a16="http://schemas.microsoft.com/office/drawing/2014/main" id="{73DEE328-5D82-7747-25C2-3D37D26B2A9C}"/>
              </a:ext>
            </a:extLst>
          </p:cNvPr>
          <p:cNvSpPr>
            <a:spLocks noGrp="1"/>
          </p:cNvSpPr>
          <p:nvPr>
            <p:ph type="title"/>
          </p:nvPr>
        </p:nvSpPr>
        <p:spPr>
          <a:xfrm>
            <a:off x="1066800" y="228600"/>
            <a:ext cx="7138988" cy="1143000"/>
          </a:xfrm>
        </p:spPr>
        <p:txBody>
          <a:bodyPr/>
          <a:lstStyle/>
          <a:p>
            <a:r>
              <a:rPr lang="en-US" altLang="sv-SE" sz="2800">
                <a:ea typeface="ＭＳ Ｐゴシック" panose="020B0600070205080204" pitchFamily="34" charset="-128"/>
              </a:rPr>
              <a:t>Expansion Turbine Bearing Options</a:t>
            </a:r>
            <a:br>
              <a:rPr lang="en-US" altLang="sv-SE" sz="2800">
                <a:ea typeface="ＭＳ Ｐゴシック" panose="020B0600070205080204" pitchFamily="34" charset="-128"/>
              </a:rPr>
            </a:br>
            <a:r>
              <a:rPr lang="en-US" altLang="sv-SE" sz="2800">
                <a:ea typeface="ＭＳ Ｐゴシック" panose="020B0600070205080204" pitchFamily="34" charset="-128"/>
              </a:rPr>
              <a:t>(Gas bearings are the most common now)</a:t>
            </a:r>
          </a:p>
        </p:txBody>
      </p:sp>
      <p:sp>
        <p:nvSpPr>
          <p:cNvPr id="54274" name="Date Placeholder 8">
            <a:extLst>
              <a:ext uri="{FF2B5EF4-FFF2-40B4-BE49-F238E27FC236}">
                <a16:creationId xmlns:a16="http://schemas.microsoft.com/office/drawing/2014/main" id="{93F62FBF-6536-9614-CBE9-9CE72D76368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cs typeface="Arial" panose="020B0604020202020204" pitchFamily="34" charset="0"/>
              </a:rPr>
              <a:t>Winter 2025</a:t>
            </a:r>
            <a:endParaRPr lang="en-US" altLang="sv-SE" sz="1000">
              <a:solidFill>
                <a:srgbClr val="064308"/>
              </a:solidFill>
              <a:latin typeface="Arial" panose="020B0604020202020204" pitchFamily="34" charset="0"/>
              <a:cs typeface="Arial" panose="020B0604020202020204" pitchFamily="34" charset="0"/>
            </a:endParaRPr>
          </a:p>
        </p:txBody>
      </p:sp>
      <p:sp>
        <p:nvSpPr>
          <p:cNvPr id="54275" name="Footer Placeholder 6">
            <a:extLst>
              <a:ext uri="{FF2B5EF4-FFF2-40B4-BE49-F238E27FC236}">
                <a16:creationId xmlns:a16="http://schemas.microsoft.com/office/drawing/2014/main" id="{D03046B6-05F9-CFF4-E35D-D4A97469108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Lecture 6 | Refrigeration &amp; Liquefaction - J. G. Weisend II</a:t>
            </a:r>
          </a:p>
        </p:txBody>
      </p:sp>
      <p:sp>
        <p:nvSpPr>
          <p:cNvPr id="54276" name="Slide Number Placeholder 7">
            <a:extLst>
              <a:ext uri="{FF2B5EF4-FFF2-40B4-BE49-F238E27FC236}">
                <a16:creationId xmlns:a16="http://schemas.microsoft.com/office/drawing/2014/main" id="{AC91A84B-1714-566B-8CDE-AEC551639E2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Slide </a:t>
            </a:r>
            <a:fld id="{75E1D0CC-74F0-E74A-95E7-AE2AE041D513}" type="slidenum">
              <a:rPr lang="en-US" altLang="sv-SE" sz="1000">
                <a:solidFill>
                  <a:srgbClr val="064308"/>
                </a:solidFill>
                <a:latin typeface="Arial" panose="020B0604020202020204" pitchFamily="34" charset="0"/>
                <a:cs typeface="Arial" panose="020B0604020202020204" pitchFamily="34" charset="0"/>
              </a:rPr>
              <a:pPr eaLnBrk="0" hangingPunct="0">
                <a:spcBef>
                  <a:spcPct val="0"/>
                </a:spcBef>
                <a:buFontTx/>
                <a:buNone/>
              </a:pPr>
              <a:t>35</a:t>
            </a:fld>
            <a:endParaRPr lang="en-US" altLang="sv-SE" sz="1000">
              <a:solidFill>
                <a:srgbClr val="064308"/>
              </a:solidFill>
              <a:latin typeface="Arial" panose="020B0604020202020204" pitchFamily="34" charset="0"/>
              <a:cs typeface="Arial" panose="020B0604020202020204" pitchFamily="34" charset="0"/>
            </a:endParaRPr>
          </a:p>
        </p:txBody>
      </p:sp>
      <p:sp>
        <p:nvSpPr>
          <p:cNvPr id="54277" name="TextBox 24">
            <a:extLst>
              <a:ext uri="{FF2B5EF4-FFF2-40B4-BE49-F238E27FC236}">
                <a16:creationId xmlns:a16="http://schemas.microsoft.com/office/drawing/2014/main" id="{545952D4-4E78-D795-34BA-49070D06DD53}"/>
              </a:ext>
            </a:extLst>
          </p:cNvPr>
          <p:cNvSpPr txBox="1">
            <a:spLocks noChangeArrowheads="1"/>
          </p:cNvSpPr>
          <p:nvPr/>
        </p:nvSpPr>
        <p:spPr bwMode="auto">
          <a:xfrm>
            <a:off x="7162800" y="5791200"/>
            <a:ext cx="1389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400">
                <a:solidFill>
                  <a:schemeClr val="tx1"/>
                </a:solidFill>
                <a:latin typeface="Arial" panose="020B0604020202020204" pitchFamily="34" charset="0"/>
                <a:cs typeface="Arial" panose="020B0604020202020204" pitchFamily="34" charset="0"/>
              </a:rPr>
              <a:t>Courtesy Linde</a:t>
            </a:r>
          </a:p>
        </p:txBody>
      </p:sp>
      <p:grpSp>
        <p:nvGrpSpPr>
          <p:cNvPr id="54278" name="Group 3">
            <a:extLst>
              <a:ext uri="{FF2B5EF4-FFF2-40B4-BE49-F238E27FC236}">
                <a16:creationId xmlns:a16="http://schemas.microsoft.com/office/drawing/2014/main" id="{9FAC2925-41B4-F23A-3C18-FFF314A87EC3}"/>
              </a:ext>
            </a:extLst>
          </p:cNvPr>
          <p:cNvGrpSpPr>
            <a:grpSpLocks/>
          </p:cNvGrpSpPr>
          <p:nvPr/>
        </p:nvGrpSpPr>
        <p:grpSpPr bwMode="auto">
          <a:xfrm>
            <a:off x="152400" y="1600200"/>
            <a:ext cx="8570913" cy="4572000"/>
            <a:chOff x="76200" y="915194"/>
            <a:chExt cx="8991600" cy="5027613"/>
          </a:xfrm>
        </p:grpSpPr>
        <p:pic>
          <p:nvPicPr>
            <p:cNvPr id="54280" name="Picture 34" descr="Vergleich_Turbinen">
              <a:extLst>
                <a:ext uri="{FF2B5EF4-FFF2-40B4-BE49-F238E27FC236}">
                  <a16:creationId xmlns:a16="http://schemas.microsoft.com/office/drawing/2014/main" id="{F6B17F00-408F-A9E5-23CD-A3CE614FE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5194"/>
              <a:ext cx="89916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Text Box 4">
              <a:extLst>
                <a:ext uri="{FF2B5EF4-FFF2-40B4-BE49-F238E27FC236}">
                  <a16:creationId xmlns:a16="http://schemas.microsoft.com/office/drawing/2014/main" id="{8508599A-03AA-5E81-47DC-F4B4787D20AA}"/>
                </a:ext>
              </a:extLst>
            </p:cNvPr>
            <p:cNvSpPr txBox="1">
              <a:spLocks noChangeArrowheads="1"/>
            </p:cNvSpPr>
            <p:nvPr/>
          </p:nvSpPr>
          <p:spPr bwMode="gray">
            <a:xfrm>
              <a:off x="1882566" y="1754626"/>
              <a:ext cx="808363" cy="27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10000"/>
                </a:lnSpc>
                <a:spcBef>
                  <a:spcPct val="0"/>
                </a:spcBef>
                <a:spcAft>
                  <a:spcPct val="30000"/>
                </a:spcAft>
                <a:buFontTx/>
                <a:buNone/>
              </a:pPr>
              <a:r>
                <a:rPr lang="en-GB" altLang="sv-SE" sz="1200">
                  <a:solidFill>
                    <a:schemeClr val="tx1"/>
                  </a:solidFill>
                  <a:latin typeface="LindeDaxPowerPoint" pitchFamily="34" charset="0"/>
                  <a:cs typeface="Arial" panose="020B0604020202020204" pitchFamily="34" charset="0"/>
                </a:rPr>
                <a:t>Turbine</a:t>
              </a:r>
            </a:p>
          </p:txBody>
        </p:sp>
        <p:sp>
          <p:nvSpPr>
            <p:cNvPr id="54282" name="Text Box 5">
              <a:extLst>
                <a:ext uri="{FF2B5EF4-FFF2-40B4-BE49-F238E27FC236}">
                  <a16:creationId xmlns:a16="http://schemas.microsoft.com/office/drawing/2014/main" id="{F15359FB-BBED-0E2D-C077-17DAF954E750}"/>
                </a:ext>
              </a:extLst>
            </p:cNvPr>
            <p:cNvSpPr txBox="1">
              <a:spLocks noChangeArrowheads="1"/>
            </p:cNvSpPr>
            <p:nvPr/>
          </p:nvSpPr>
          <p:spPr bwMode="gray">
            <a:xfrm>
              <a:off x="3018488" y="3500824"/>
              <a:ext cx="975016" cy="27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10000"/>
                </a:lnSpc>
                <a:spcBef>
                  <a:spcPct val="0"/>
                </a:spcBef>
                <a:spcAft>
                  <a:spcPct val="30000"/>
                </a:spcAft>
                <a:buFontTx/>
                <a:buNone/>
              </a:pPr>
              <a:r>
                <a:rPr lang="en-GB" altLang="sv-SE" sz="1200">
                  <a:solidFill>
                    <a:schemeClr val="tx1"/>
                  </a:solidFill>
                  <a:latin typeface="LindeDaxPowerPoint" pitchFamily="34" charset="0"/>
                  <a:cs typeface="Arial" panose="020B0604020202020204" pitchFamily="34" charset="0"/>
                </a:rPr>
                <a:t>Turbine</a:t>
              </a:r>
            </a:p>
          </p:txBody>
        </p:sp>
        <p:sp>
          <p:nvSpPr>
            <p:cNvPr id="54283" name="Text Box 6">
              <a:extLst>
                <a:ext uri="{FF2B5EF4-FFF2-40B4-BE49-F238E27FC236}">
                  <a16:creationId xmlns:a16="http://schemas.microsoft.com/office/drawing/2014/main" id="{3A31D275-C225-5DCA-5C72-893CAFD0FE9A}"/>
                </a:ext>
              </a:extLst>
            </p:cNvPr>
            <p:cNvSpPr txBox="1">
              <a:spLocks noChangeArrowheads="1"/>
            </p:cNvSpPr>
            <p:nvPr/>
          </p:nvSpPr>
          <p:spPr bwMode="gray">
            <a:xfrm>
              <a:off x="5133257" y="4075408"/>
              <a:ext cx="808363" cy="27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10000"/>
                </a:lnSpc>
                <a:spcBef>
                  <a:spcPct val="0"/>
                </a:spcBef>
                <a:spcAft>
                  <a:spcPct val="30000"/>
                </a:spcAft>
                <a:buFontTx/>
                <a:buNone/>
              </a:pPr>
              <a:r>
                <a:rPr lang="en-GB" altLang="sv-SE" sz="1200">
                  <a:solidFill>
                    <a:schemeClr val="tx1"/>
                  </a:solidFill>
                  <a:latin typeface="LindeDaxPowerPoint" pitchFamily="34" charset="0"/>
                  <a:cs typeface="Arial" panose="020B0604020202020204" pitchFamily="34" charset="0"/>
                </a:rPr>
                <a:t>Turbine</a:t>
              </a:r>
            </a:p>
          </p:txBody>
        </p:sp>
        <p:sp>
          <p:nvSpPr>
            <p:cNvPr id="54284" name="Text Box 7">
              <a:extLst>
                <a:ext uri="{FF2B5EF4-FFF2-40B4-BE49-F238E27FC236}">
                  <a16:creationId xmlns:a16="http://schemas.microsoft.com/office/drawing/2014/main" id="{7EFB8F75-C4EA-CFCF-6A09-23F762879430}"/>
                </a:ext>
              </a:extLst>
            </p:cNvPr>
            <p:cNvSpPr txBox="1">
              <a:spLocks noChangeArrowheads="1"/>
            </p:cNvSpPr>
            <p:nvPr/>
          </p:nvSpPr>
          <p:spPr bwMode="gray">
            <a:xfrm>
              <a:off x="4020322" y="1483793"/>
              <a:ext cx="1338970" cy="27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10000"/>
                </a:lnSpc>
                <a:spcBef>
                  <a:spcPct val="0"/>
                </a:spcBef>
                <a:spcAft>
                  <a:spcPct val="30000"/>
                </a:spcAft>
                <a:buFontTx/>
                <a:buNone/>
              </a:pPr>
              <a:r>
                <a:rPr lang="en-GB" altLang="sv-SE" sz="1200">
                  <a:solidFill>
                    <a:schemeClr val="tx1"/>
                  </a:solidFill>
                  <a:latin typeface="LindeDaxPowerPoint" pitchFamily="34" charset="0"/>
                  <a:cs typeface="Arial" panose="020B0604020202020204" pitchFamily="34" charset="0"/>
                </a:rPr>
                <a:t>To Compressor</a:t>
              </a:r>
            </a:p>
          </p:txBody>
        </p:sp>
        <p:sp>
          <p:nvSpPr>
            <p:cNvPr id="54285" name="Text Box 8">
              <a:extLst>
                <a:ext uri="{FF2B5EF4-FFF2-40B4-BE49-F238E27FC236}">
                  <a16:creationId xmlns:a16="http://schemas.microsoft.com/office/drawing/2014/main" id="{A34D2629-F47B-84DA-219C-F33E506EFC71}"/>
                </a:ext>
              </a:extLst>
            </p:cNvPr>
            <p:cNvSpPr txBox="1">
              <a:spLocks noChangeArrowheads="1"/>
            </p:cNvSpPr>
            <p:nvPr/>
          </p:nvSpPr>
          <p:spPr bwMode="gray">
            <a:xfrm>
              <a:off x="1177643" y="1013951"/>
              <a:ext cx="1379197" cy="33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10000"/>
                </a:lnSpc>
                <a:spcBef>
                  <a:spcPct val="0"/>
                </a:spcBef>
                <a:spcAft>
                  <a:spcPct val="30000"/>
                </a:spcAft>
                <a:buFontTx/>
                <a:buNone/>
              </a:pPr>
              <a:r>
                <a:rPr lang="en-GB" altLang="sv-SE" sz="1600" b="1">
                  <a:solidFill>
                    <a:schemeClr val="tx1"/>
                  </a:solidFill>
                  <a:latin typeface="LindeDaxPowerPoint" pitchFamily="34" charset="0"/>
                  <a:cs typeface="Arial" panose="020B0604020202020204" pitchFamily="34" charset="0"/>
                </a:rPr>
                <a:t>Oil Bearing</a:t>
              </a:r>
            </a:p>
          </p:txBody>
        </p:sp>
        <p:sp>
          <p:nvSpPr>
            <p:cNvPr id="54286" name="Text Box 9">
              <a:extLst>
                <a:ext uri="{FF2B5EF4-FFF2-40B4-BE49-F238E27FC236}">
                  <a16:creationId xmlns:a16="http://schemas.microsoft.com/office/drawing/2014/main" id="{B781523C-EF06-FDFA-02D7-288549099404}"/>
                </a:ext>
              </a:extLst>
            </p:cNvPr>
            <p:cNvSpPr txBox="1">
              <a:spLocks noChangeArrowheads="1"/>
            </p:cNvSpPr>
            <p:nvPr/>
          </p:nvSpPr>
          <p:spPr bwMode="gray">
            <a:xfrm>
              <a:off x="3089364" y="1013951"/>
              <a:ext cx="2120515" cy="33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10000"/>
                </a:lnSpc>
                <a:spcBef>
                  <a:spcPct val="0"/>
                </a:spcBef>
                <a:spcAft>
                  <a:spcPct val="30000"/>
                </a:spcAft>
                <a:buFontTx/>
                <a:buNone/>
              </a:pPr>
              <a:r>
                <a:rPr lang="en-GB" altLang="sv-SE" sz="1600" b="1">
                  <a:solidFill>
                    <a:schemeClr val="tx1"/>
                  </a:solidFill>
                  <a:latin typeface="LindeDaxPowerPoint" pitchFamily="34" charset="0"/>
                  <a:cs typeface="Arial" panose="020B0604020202020204" pitchFamily="34" charset="0"/>
                </a:rPr>
                <a:t>Static Gas Bearing</a:t>
              </a:r>
            </a:p>
          </p:txBody>
        </p:sp>
        <p:sp>
          <p:nvSpPr>
            <p:cNvPr id="54287" name="Text Box 10">
              <a:extLst>
                <a:ext uri="{FF2B5EF4-FFF2-40B4-BE49-F238E27FC236}">
                  <a16:creationId xmlns:a16="http://schemas.microsoft.com/office/drawing/2014/main" id="{DEBEC728-144D-2DD6-D36A-F97CE1942CAA}"/>
                </a:ext>
              </a:extLst>
            </p:cNvPr>
            <p:cNvSpPr txBox="1">
              <a:spLocks noChangeArrowheads="1"/>
            </p:cNvSpPr>
            <p:nvPr/>
          </p:nvSpPr>
          <p:spPr bwMode="gray">
            <a:xfrm>
              <a:off x="5667696" y="1760612"/>
              <a:ext cx="1474975" cy="59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10000"/>
                </a:lnSpc>
                <a:spcBef>
                  <a:spcPct val="0"/>
                </a:spcBef>
                <a:spcAft>
                  <a:spcPct val="30000"/>
                </a:spcAft>
                <a:buFontTx/>
                <a:buNone/>
              </a:pPr>
              <a:r>
                <a:rPr lang="en-GB" altLang="sv-SE" sz="1600" b="1">
                  <a:solidFill>
                    <a:schemeClr val="tx1"/>
                  </a:solidFill>
                  <a:latin typeface="LindeDaxPowerPoint" pitchFamily="34" charset="0"/>
                  <a:cs typeface="Arial" panose="020B0604020202020204" pitchFamily="34" charset="0"/>
                </a:rPr>
                <a:t>Dynamic</a:t>
              </a:r>
              <a:br>
                <a:rPr lang="en-GB" altLang="sv-SE" sz="1600" b="1">
                  <a:solidFill>
                    <a:schemeClr val="tx1"/>
                  </a:solidFill>
                  <a:latin typeface="LindeDaxPowerPoint" pitchFamily="34" charset="0"/>
                  <a:cs typeface="Arial" panose="020B0604020202020204" pitchFamily="34" charset="0"/>
                </a:rPr>
              </a:br>
              <a:r>
                <a:rPr lang="en-GB" altLang="sv-SE" sz="1600" b="1">
                  <a:solidFill>
                    <a:schemeClr val="tx1"/>
                  </a:solidFill>
                  <a:latin typeface="LindeDaxPowerPoint" pitchFamily="34" charset="0"/>
                  <a:cs typeface="Arial" panose="020B0604020202020204" pitchFamily="34" charset="0"/>
                </a:rPr>
                <a:t>Gas Bearing</a:t>
              </a:r>
            </a:p>
          </p:txBody>
        </p:sp>
        <p:sp>
          <p:nvSpPr>
            <p:cNvPr id="54288" name="Text Box 11">
              <a:extLst>
                <a:ext uri="{FF2B5EF4-FFF2-40B4-BE49-F238E27FC236}">
                  <a16:creationId xmlns:a16="http://schemas.microsoft.com/office/drawing/2014/main" id="{9684162C-E245-07DC-B21E-C0C95397315E}"/>
                </a:ext>
              </a:extLst>
            </p:cNvPr>
            <p:cNvSpPr txBox="1">
              <a:spLocks noChangeArrowheads="1"/>
            </p:cNvSpPr>
            <p:nvPr/>
          </p:nvSpPr>
          <p:spPr bwMode="gray">
            <a:xfrm>
              <a:off x="2455315" y="4340256"/>
              <a:ext cx="1338971" cy="27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10000"/>
                </a:lnSpc>
                <a:spcBef>
                  <a:spcPct val="0"/>
                </a:spcBef>
                <a:spcAft>
                  <a:spcPct val="30000"/>
                </a:spcAft>
                <a:buFontTx/>
                <a:buNone/>
              </a:pPr>
              <a:r>
                <a:rPr lang="en-GB" altLang="sv-SE" sz="1200">
                  <a:solidFill>
                    <a:schemeClr val="tx1"/>
                  </a:solidFill>
                  <a:latin typeface="LindeDaxPowerPoint" pitchFamily="34" charset="0"/>
                  <a:cs typeface="Arial" panose="020B0604020202020204" pitchFamily="34" charset="0"/>
                </a:rPr>
                <a:t>To Compressor</a:t>
              </a:r>
            </a:p>
          </p:txBody>
        </p:sp>
        <p:sp>
          <p:nvSpPr>
            <p:cNvPr id="54289" name="Text Box 12">
              <a:extLst>
                <a:ext uri="{FF2B5EF4-FFF2-40B4-BE49-F238E27FC236}">
                  <a16:creationId xmlns:a16="http://schemas.microsoft.com/office/drawing/2014/main" id="{AA5E7503-83AE-8C8C-B1EF-FA9D158DC7AB}"/>
                </a:ext>
              </a:extLst>
            </p:cNvPr>
            <p:cNvSpPr txBox="1">
              <a:spLocks noChangeArrowheads="1"/>
            </p:cNvSpPr>
            <p:nvPr/>
          </p:nvSpPr>
          <p:spPr bwMode="gray">
            <a:xfrm>
              <a:off x="671937" y="3117767"/>
              <a:ext cx="429084" cy="27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10000"/>
                </a:lnSpc>
                <a:spcBef>
                  <a:spcPct val="0"/>
                </a:spcBef>
                <a:spcAft>
                  <a:spcPct val="30000"/>
                </a:spcAft>
                <a:buFontTx/>
                <a:buNone/>
              </a:pPr>
              <a:r>
                <a:rPr lang="en-GB" altLang="sv-SE" sz="1200">
                  <a:solidFill>
                    <a:srgbClr val="E60D2E"/>
                  </a:solidFill>
                  <a:latin typeface="LindeDaxPowerPoint" pitchFamily="34" charset="0"/>
                  <a:cs typeface="Arial" panose="020B0604020202020204" pitchFamily="34" charset="0"/>
                </a:rPr>
                <a:t>Oil</a:t>
              </a:r>
            </a:p>
          </p:txBody>
        </p:sp>
        <p:sp>
          <p:nvSpPr>
            <p:cNvPr id="54290" name="Text Box 13">
              <a:extLst>
                <a:ext uri="{FF2B5EF4-FFF2-40B4-BE49-F238E27FC236}">
                  <a16:creationId xmlns:a16="http://schemas.microsoft.com/office/drawing/2014/main" id="{0A359750-E46E-A4C3-ACA1-9A2E62B50DA5}"/>
                </a:ext>
              </a:extLst>
            </p:cNvPr>
            <p:cNvSpPr txBox="1">
              <a:spLocks noChangeArrowheads="1"/>
            </p:cNvSpPr>
            <p:nvPr/>
          </p:nvSpPr>
          <p:spPr bwMode="gray">
            <a:xfrm>
              <a:off x="2190969" y="3644470"/>
              <a:ext cx="1114851" cy="27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10000"/>
                </a:lnSpc>
                <a:spcBef>
                  <a:spcPct val="0"/>
                </a:spcBef>
                <a:spcAft>
                  <a:spcPct val="30000"/>
                </a:spcAft>
                <a:buFontTx/>
                <a:buNone/>
              </a:pPr>
              <a:r>
                <a:rPr lang="en-GB" altLang="sv-SE" sz="1200">
                  <a:solidFill>
                    <a:schemeClr val="tx1"/>
                  </a:solidFill>
                  <a:latin typeface="LindeDaxPowerPoint" pitchFamily="34" charset="0"/>
                  <a:cs typeface="Arial" panose="020B0604020202020204" pitchFamily="34" charset="0"/>
                </a:rPr>
                <a:t>Sealing Gas</a:t>
              </a:r>
            </a:p>
          </p:txBody>
        </p:sp>
      </p:grpSp>
      <p:sp>
        <p:nvSpPr>
          <p:cNvPr id="54279" name="TextBox 24">
            <a:extLst>
              <a:ext uri="{FF2B5EF4-FFF2-40B4-BE49-F238E27FC236}">
                <a16:creationId xmlns:a16="http://schemas.microsoft.com/office/drawing/2014/main" id="{A83E85D3-AE8E-0F2C-A61D-9FE617928253}"/>
              </a:ext>
            </a:extLst>
          </p:cNvPr>
          <p:cNvSpPr txBox="1">
            <a:spLocks noChangeArrowheads="1"/>
          </p:cNvSpPr>
          <p:nvPr/>
        </p:nvSpPr>
        <p:spPr bwMode="auto">
          <a:xfrm>
            <a:off x="7315200" y="5943600"/>
            <a:ext cx="1389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400">
                <a:solidFill>
                  <a:schemeClr val="tx1"/>
                </a:solidFill>
                <a:latin typeface="Arial" panose="020B0604020202020204" pitchFamily="34" charset="0"/>
                <a:cs typeface="Arial" panose="020B0604020202020204" pitchFamily="34" charset="0"/>
              </a:rPr>
              <a:t>Courtesy Linde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ECE9C5C3-9CEE-D075-B102-FE7B671B9BAB}"/>
              </a:ext>
            </a:extLst>
          </p:cNvPr>
          <p:cNvSpPr>
            <a:spLocks noGrp="1"/>
          </p:cNvSpPr>
          <p:nvPr>
            <p:ph type="title"/>
          </p:nvPr>
        </p:nvSpPr>
        <p:spPr>
          <a:xfrm>
            <a:off x="1219200" y="228600"/>
            <a:ext cx="7138988" cy="1143000"/>
          </a:xfrm>
        </p:spPr>
        <p:txBody>
          <a:bodyPr/>
          <a:lstStyle/>
          <a:p>
            <a:r>
              <a:rPr lang="en-US" altLang="sv-SE">
                <a:ea typeface="ＭＳ Ｐゴシック" panose="020B0600070205080204" pitchFamily="34" charset="-128"/>
              </a:rPr>
              <a:t>Major Components of a Helium </a:t>
            </a:r>
            <a:br>
              <a:rPr lang="en-US" altLang="sv-SE">
                <a:ea typeface="ＭＳ Ｐゴシック" panose="020B0600070205080204" pitchFamily="34" charset="-128"/>
              </a:rPr>
            </a:br>
            <a:r>
              <a:rPr lang="en-US" altLang="sv-SE">
                <a:ea typeface="ＭＳ Ｐゴシック" panose="020B0600070205080204" pitchFamily="34" charset="-128"/>
              </a:rPr>
              <a:t>Refrigeration Plant</a:t>
            </a:r>
          </a:p>
        </p:txBody>
      </p:sp>
      <p:sp>
        <p:nvSpPr>
          <p:cNvPr id="55298" name="Content Placeholder 2">
            <a:extLst>
              <a:ext uri="{FF2B5EF4-FFF2-40B4-BE49-F238E27FC236}">
                <a16:creationId xmlns:a16="http://schemas.microsoft.com/office/drawing/2014/main" id="{CBEFC945-7C96-1954-6B60-EEC7180F8323}"/>
              </a:ext>
            </a:extLst>
          </p:cNvPr>
          <p:cNvSpPr>
            <a:spLocks noGrp="1"/>
          </p:cNvSpPr>
          <p:nvPr>
            <p:ph idx="1"/>
          </p:nvPr>
        </p:nvSpPr>
        <p:spPr>
          <a:xfrm>
            <a:off x="152400" y="1447800"/>
            <a:ext cx="8534400" cy="4525963"/>
          </a:xfrm>
        </p:spPr>
        <p:txBody>
          <a:bodyPr/>
          <a:lstStyle/>
          <a:p>
            <a:pPr lvl="2">
              <a:lnSpc>
                <a:spcPct val="80000"/>
              </a:lnSpc>
            </a:pPr>
            <a:endParaRPr lang="en-US" altLang="sv-SE" sz="1600">
              <a:ea typeface="ＭＳ Ｐゴシック" panose="020B0600070205080204" pitchFamily="34" charset="-128"/>
            </a:endParaRPr>
          </a:p>
          <a:p>
            <a:pPr>
              <a:lnSpc>
                <a:spcPct val="80000"/>
              </a:lnSpc>
            </a:pPr>
            <a:r>
              <a:rPr lang="en-US" altLang="sv-SE" sz="3200">
                <a:ea typeface="ＭＳ Ｐゴシック" panose="020B0600070205080204" pitchFamily="34" charset="-128"/>
              </a:rPr>
              <a:t>Cold Box</a:t>
            </a:r>
          </a:p>
          <a:p>
            <a:pPr lvl="1">
              <a:lnSpc>
                <a:spcPct val="80000"/>
              </a:lnSpc>
            </a:pPr>
            <a:r>
              <a:rPr lang="en-US" altLang="sv-SE" sz="3200">
                <a:ea typeface="ＭＳ Ｐゴシック" panose="020B0600070205080204" pitchFamily="34" charset="-128"/>
              </a:rPr>
              <a:t>Contains cryogenic components</a:t>
            </a:r>
          </a:p>
          <a:p>
            <a:pPr lvl="2">
              <a:lnSpc>
                <a:spcPct val="80000"/>
              </a:lnSpc>
            </a:pPr>
            <a:r>
              <a:rPr lang="en-US" altLang="sv-SE" sz="3200">
                <a:ea typeface="ヒラギノ角ゴ Pro W3" pitchFamily="1" charset="-128"/>
              </a:rPr>
              <a:t>Heat exchangers</a:t>
            </a:r>
          </a:p>
          <a:p>
            <a:pPr lvl="2">
              <a:lnSpc>
                <a:spcPct val="80000"/>
              </a:lnSpc>
            </a:pPr>
            <a:r>
              <a:rPr lang="en-US" altLang="sv-SE" sz="3200">
                <a:ea typeface="ヒラギノ角ゴ Pro W3" pitchFamily="1" charset="-128"/>
              </a:rPr>
              <a:t>Valves</a:t>
            </a:r>
          </a:p>
          <a:p>
            <a:pPr lvl="2">
              <a:lnSpc>
                <a:spcPct val="80000"/>
              </a:lnSpc>
            </a:pPr>
            <a:r>
              <a:rPr lang="en-US" altLang="sv-SE" sz="3200">
                <a:ea typeface="ヒラギノ角ゴ Pro W3" pitchFamily="1" charset="-128"/>
              </a:rPr>
              <a:t>Expansion Turbines</a:t>
            </a:r>
          </a:p>
          <a:p>
            <a:pPr lvl="2">
              <a:lnSpc>
                <a:spcPct val="80000"/>
              </a:lnSpc>
            </a:pPr>
            <a:r>
              <a:rPr lang="en-US" altLang="sv-SE" sz="3200">
                <a:ea typeface="ヒラギノ角ゴ Pro W3" pitchFamily="1" charset="-128"/>
              </a:rPr>
              <a:t>Piping</a:t>
            </a:r>
          </a:p>
          <a:p>
            <a:pPr lvl="2">
              <a:lnSpc>
                <a:spcPct val="80000"/>
              </a:lnSpc>
            </a:pPr>
            <a:r>
              <a:rPr lang="en-US" altLang="sv-SE" sz="3200">
                <a:ea typeface="ヒラギノ角ゴ Pro W3" pitchFamily="1" charset="-128"/>
              </a:rPr>
              <a:t>Vacuum insulated</a:t>
            </a:r>
          </a:p>
          <a:p>
            <a:pPr lvl="1">
              <a:lnSpc>
                <a:spcPct val="80000"/>
              </a:lnSpc>
              <a:buFont typeface="Arial" panose="020B0604020202020204" pitchFamily="34" charset="0"/>
              <a:buNone/>
            </a:pPr>
            <a:endParaRPr lang="en-US" altLang="sv-SE" sz="1800">
              <a:ea typeface="ＭＳ Ｐゴシック" panose="020B0600070205080204" pitchFamily="34" charset="-128"/>
            </a:endParaRPr>
          </a:p>
          <a:p>
            <a:endParaRPr lang="en-US" altLang="sv-SE">
              <a:ea typeface="ＭＳ Ｐゴシック" panose="020B0600070205080204" pitchFamily="34" charset="-128"/>
            </a:endParaRPr>
          </a:p>
        </p:txBody>
      </p:sp>
      <p:sp>
        <p:nvSpPr>
          <p:cNvPr id="55299" name="Date Placeholder 8">
            <a:extLst>
              <a:ext uri="{FF2B5EF4-FFF2-40B4-BE49-F238E27FC236}">
                <a16:creationId xmlns:a16="http://schemas.microsoft.com/office/drawing/2014/main" id="{5D7D6EF8-5F76-45E5-29DB-3D4180D16B6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cs typeface="Arial" panose="020B0604020202020204" pitchFamily="34" charset="0"/>
              </a:rPr>
              <a:t>Winter 2025</a:t>
            </a:r>
            <a:endParaRPr lang="en-US" altLang="sv-SE" sz="1000">
              <a:solidFill>
                <a:srgbClr val="064308"/>
              </a:solidFill>
              <a:latin typeface="Arial" panose="020B0604020202020204" pitchFamily="34" charset="0"/>
              <a:cs typeface="Arial" panose="020B0604020202020204" pitchFamily="34" charset="0"/>
            </a:endParaRPr>
          </a:p>
        </p:txBody>
      </p:sp>
      <p:sp>
        <p:nvSpPr>
          <p:cNvPr id="55300" name="Footer Placeholder 6">
            <a:extLst>
              <a:ext uri="{FF2B5EF4-FFF2-40B4-BE49-F238E27FC236}">
                <a16:creationId xmlns:a16="http://schemas.microsoft.com/office/drawing/2014/main" id="{59B1A537-BFE4-D78A-7955-9018DB3A740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Lecture 6 | Refrigeration &amp; Liquefaction - J. G. Weisend II</a:t>
            </a:r>
          </a:p>
        </p:txBody>
      </p:sp>
      <p:sp>
        <p:nvSpPr>
          <p:cNvPr id="55301" name="Slide Number Placeholder 7">
            <a:extLst>
              <a:ext uri="{FF2B5EF4-FFF2-40B4-BE49-F238E27FC236}">
                <a16:creationId xmlns:a16="http://schemas.microsoft.com/office/drawing/2014/main" id="{352A303C-20B5-060A-2966-E9304C2D723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Slide </a:t>
            </a:r>
            <a:fld id="{EA91B0FF-DDC6-104B-9E1F-7E6FF360F5D0}" type="slidenum">
              <a:rPr lang="en-US" altLang="sv-SE" sz="1000">
                <a:solidFill>
                  <a:srgbClr val="064308"/>
                </a:solidFill>
                <a:latin typeface="Arial" panose="020B0604020202020204" pitchFamily="34" charset="0"/>
                <a:cs typeface="Arial" panose="020B0604020202020204" pitchFamily="34" charset="0"/>
              </a:rPr>
              <a:pPr eaLnBrk="0" hangingPunct="0">
                <a:spcBef>
                  <a:spcPct val="0"/>
                </a:spcBef>
                <a:buFontTx/>
                <a:buNone/>
              </a:pPr>
              <a:t>36</a:t>
            </a:fld>
            <a:endParaRPr lang="en-US" altLang="sv-SE" sz="1000">
              <a:solidFill>
                <a:srgbClr val="064308"/>
              </a:solidFill>
              <a:latin typeface="Arial" panose="020B0604020202020204" pitchFamily="34" charset="0"/>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1E1220FB-227A-1DA1-6AC8-721FB06A173A}"/>
              </a:ext>
            </a:extLst>
          </p:cNvPr>
          <p:cNvSpPr>
            <a:spLocks noGrp="1"/>
          </p:cNvSpPr>
          <p:nvPr>
            <p:ph type="title"/>
          </p:nvPr>
        </p:nvSpPr>
        <p:spPr>
          <a:xfrm>
            <a:off x="1219200" y="152400"/>
            <a:ext cx="7138988" cy="1143000"/>
          </a:xfrm>
        </p:spPr>
        <p:txBody>
          <a:bodyPr/>
          <a:lstStyle/>
          <a:p>
            <a:r>
              <a:rPr lang="en-US" altLang="sv-SE">
                <a:ea typeface="ＭＳ Ｐゴシック" panose="020B0600070205080204" pitchFamily="34" charset="-128"/>
              </a:rPr>
              <a:t>Accelerator Cryoplant</a:t>
            </a:r>
            <a:br>
              <a:rPr lang="en-US" altLang="sv-SE">
                <a:ea typeface="ＭＳ Ｐゴシック" panose="020B0600070205080204" pitchFamily="34" charset="-128"/>
              </a:rPr>
            </a:br>
            <a:r>
              <a:rPr lang="en-US" altLang="sv-SE">
                <a:ea typeface="ＭＳ Ｐゴシック" panose="020B0600070205080204" pitchFamily="34" charset="-128"/>
              </a:rPr>
              <a:t>Cold Box</a:t>
            </a:r>
          </a:p>
        </p:txBody>
      </p:sp>
      <p:sp>
        <p:nvSpPr>
          <p:cNvPr id="56322" name="TextBox 15">
            <a:extLst>
              <a:ext uri="{FF2B5EF4-FFF2-40B4-BE49-F238E27FC236}">
                <a16:creationId xmlns:a16="http://schemas.microsoft.com/office/drawing/2014/main" id="{EC73B6A1-31EC-91A1-EDAD-94E25DC3B7C1}"/>
              </a:ext>
            </a:extLst>
          </p:cNvPr>
          <p:cNvSpPr txBox="1">
            <a:spLocks noChangeArrowheads="1"/>
          </p:cNvSpPr>
          <p:nvPr/>
        </p:nvSpPr>
        <p:spPr bwMode="auto">
          <a:xfrm>
            <a:off x="747713" y="4748213"/>
            <a:ext cx="3168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000000"/>
                </a:solidFill>
                <a:latin typeface="Arial" panose="020B0604020202020204" pitchFamily="34" charset="0"/>
              </a:rPr>
              <a:t>One Coldbox comprising 6 expansion turbines, 3 cold compressors, built-in acceptance test equipment</a:t>
            </a:r>
          </a:p>
        </p:txBody>
      </p:sp>
      <p:sp>
        <p:nvSpPr>
          <p:cNvPr id="56323" name="Date Placeholder 3">
            <a:extLst>
              <a:ext uri="{FF2B5EF4-FFF2-40B4-BE49-F238E27FC236}">
                <a16:creationId xmlns:a16="http://schemas.microsoft.com/office/drawing/2014/main" id="{79156E5C-60C3-8D06-D69D-37698E9CF68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p>
        </p:txBody>
      </p:sp>
      <p:sp>
        <p:nvSpPr>
          <p:cNvPr id="56324" name="Footer Placeholder 4">
            <a:extLst>
              <a:ext uri="{FF2B5EF4-FFF2-40B4-BE49-F238E27FC236}">
                <a16:creationId xmlns:a16="http://schemas.microsoft.com/office/drawing/2014/main" id="{A2D154BC-F237-BFB3-5A01-DA6E4DBB5C4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Lecture 6 | Refrigeration &amp; Liquefaction - J. G. Weisend II</a:t>
            </a:r>
          </a:p>
        </p:txBody>
      </p:sp>
      <p:sp>
        <p:nvSpPr>
          <p:cNvPr id="56325" name="Slide Number Placeholder 5">
            <a:extLst>
              <a:ext uri="{FF2B5EF4-FFF2-40B4-BE49-F238E27FC236}">
                <a16:creationId xmlns:a16="http://schemas.microsoft.com/office/drawing/2014/main" id="{B437008A-A5BF-E2FC-B51A-F56BB15169B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0336DC4-5531-D44C-B976-C73F1110B605}" type="slidenum">
              <a:rPr lang="sv-SE" altLang="sv-SE" sz="1200">
                <a:solidFill>
                  <a:srgbClr val="898989"/>
                </a:solidFill>
              </a:rPr>
              <a:pPr>
                <a:spcBef>
                  <a:spcPct val="0"/>
                </a:spcBef>
                <a:buFontTx/>
                <a:buNone/>
              </a:pPr>
              <a:t>37</a:t>
            </a:fld>
            <a:endParaRPr lang="sv-SE" altLang="sv-SE" sz="1200">
              <a:solidFill>
                <a:srgbClr val="898989"/>
              </a:solidFill>
            </a:endParaRPr>
          </a:p>
        </p:txBody>
      </p:sp>
      <p:pic>
        <p:nvPicPr>
          <p:cNvPr id="56326" name="Picture 8">
            <a:extLst>
              <a:ext uri="{FF2B5EF4-FFF2-40B4-BE49-F238E27FC236}">
                <a16:creationId xmlns:a16="http://schemas.microsoft.com/office/drawing/2014/main" id="{0C3695E2-185B-5B48-06FD-05DB995F70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3" y="1447800"/>
            <a:ext cx="5153025"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1">
            <a:extLst>
              <a:ext uri="{FF2B5EF4-FFF2-40B4-BE49-F238E27FC236}">
                <a16:creationId xmlns:a16="http://schemas.microsoft.com/office/drawing/2014/main" id="{9855B8D3-C5E1-3698-BC9D-E97C224505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6838" y="2251075"/>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90A75668-D1E2-A19F-C06B-F3F357BBFAD5}"/>
              </a:ext>
            </a:extLst>
          </p:cNvPr>
          <p:cNvSpPr>
            <a:spLocks noGrp="1"/>
          </p:cNvSpPr>
          <p:nvPr>
            <p:ph type="title"/>
          </p:nvPr>
        </p:nvSpPr>
        <p:spPr>
          <a:xfrm>
            <a:off x="1062038" y="0"/>
            <a:ext cx="6557962" cy="1441450"/>
          </a:xfrm>
        </p:spPr>
        <p:txBody>
          <a:bodyPr/>
          <a:lstStyle/>
          <a:p>
            <a:r>
              <a:rPr lang="en-US" altLang="sv-SE" sz="2400">
                <a:ea typeface="ＭＳ Ｐゴシック" panose="020B0600070205080204" pitchFamily="34" charset="-128"/>
              </a:rPr>
              <a:t>ESS Cold Boxes </a:t>
            </a:r>
            <a:br>
              <a:rPr lang="en-US" altLang="sv-SE" sz="2400">
                <a:ea typeface="ＭＳ Ｐゴシック" panose="020B0600070205080204" pitchFamily="34" charset="-128"/>
              </a:rPr>
            </a:br>
            <a:r>
              <a:rPr lang="en-US" altLang="sv-SE" sz="2400">
                <a:ea typeface="ＭＳ Ｐゴシック" panose="020B0600070205080204" pitchFamily="34" charset="-128"/>
              </a:rPr>
              <a:t>Accelerator Cryoplant (Right) 3 kW @ 2 K</a:t>
            </a:r>
            <a:br>
              <a:rPr lang="en-US" altLang="sv-SE" sz="2400">
                <a:ea typeface="ＭＳ Ｐゴシック" panose="020B0600070205080204" pitchFamily="34" charset="-128"/>
              </a:rPr>
            </a:br>
            <a:r>
              <a:rPr lang="en-US" altLang="sv-SE" sz="2400">
                <a:ea typeface="ＭＳ Ｐゴシック" panose="020B0600070205080204" pitchFamily="34" charset="-128"/>
              </a:rPr>
              <a:t>Target Moderator Cryoplant (Left ) 30.3 kW @ 16 K</a:t>
            </a:r>
          </a:p>
        </p:txBody>
      </p:sp>
      <p:sp>
        <p:nvSpPr>
          <p:cNvPr id="58370" name="Date Placeholder 2">
            <a:extLst>
              <a:ext uri="{FF2B5EF4-FFF2-40B4-BE49-F238E27FC236}">
                <a16:creationId xmlns:a16="http://schemas.microsoft.com/office/drawing/2014/main" id="{3DE05C30-53D0-5114-21E2-CC07322A5BA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p>
        </p:txBody>
      </p:sp>
      <p:sp>
        <p:nvSpPr>
          <p:cNvPr id="58371" name="Footer Placeholder 4">
            <a:extLst>
              <a:ext uri="{FF2B5EF4-FFF2-40B4-BE49-F238E27FC236}">
                <a16:creationId xmlns:a16="http://schemas.microsoft.com/office/drawing/2014/main" id="{A7E20EFA-1D95-92D5-FE2B-52847DF520F0}"/>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Lecture 6 | Refrigeration &amp; Liquefaction - J. G. Weisend II</a:t>
            </a:r>
          </a:p>
        </p:txBody>
      </p:sp>
      <p:sp>
        <p:nvSpPr>
          <p:cNvPr id="58372" name="Slide Number Placeholder 5">
            <a:extLst>
              <a:ext uri="{FF2B5EF4-FFF2-40B4-BE49-F238E27FC236}">
                <a16:creationId xmlns:a16="http://schemas.microsoft.com/office/drawing/2014/main" id="{E3D13616-95EF-547F-0883-4A589D868DA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0293863-1E91-2246-9A97-C740E7D3779A}" type="slidenum">
              <a:rPr lang="sv-SE" altLang="sv-SE" sz="1200">
                <a:solidFill>
                  <a:srgbClr val="898989"/>
                </a:solidFill>
              </a:rPr>
              <a:pPr>
                <a:spcBef>
                  <a:spcPct val="0"/>
                </a:spcBef>
                <a:buFontTx/>
                <a:buNone/>
              </a:pPr>
              <a:t>38</a:t>
            </a:fld>
            <a:endParaRPr lang="sv-SE" altLang="sv-SE" sz="1200">
              <a:solidFill>
                <a:srgbClr val="898989"/>
              </a:solidFill>
            </a:endParaRPr>
          </a:p>
        </p:txBody>
      </p:sp>
      <p:pic>
        <p:nvPicPr>
          <p:cNvPr id="58373" name="Picture 1">
            <a:extLst>
              <a:ext uri="{FF2B5EF4-FFF2-40B4-BE49-F238E27FC236}">
                <a16:creationId xmlns:a16="http://schemas.microsoft.com/office/drawing/2014/main" id="{26B85E0D-D2F3-55DE-A745-1C0531A88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504950"/>
            <a:ext cx="78486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7">
            <a:extLst>
              <a:ext uri="{FF2B5EF4-FFF2-40B4-BE49-F238E27FC236}">
                <a16:creationId xmlns:a16="http://schemas.microsoft.com/office/drawing/2014/main" id="{B7836882-EB64-9D4E-D4AE-96115352B2D3}"/>
              </a:ext>
            </a:extLst>
          </p:cNvPr>
          <p:cNvSpPr>
            <a:spLocks noGrp="1"/>
          </p:cNvSpPr>
          <p:nvPr>
            <p:ph type="title"/>
          </p:nvPr>
        </p:nvSpPr>
        <p:spPr>
          <a:xfrm>
            <a:off x="1447800" y="228600"/>
            <a:ext cx="7138988" cy="1143000"/>
          </a:xfrm>
        </p:spPr>
        <p:txBody>
          <a:bodyPr/>
          <a:lstStyle/>
          <a:p>
            <a:r>
              <a:rPr lang="en-US" altLang="sv-SE">
                <a:ea typeface="ＭＳ Ｐゴシック" panose="020B0600070205080204" pitchFamily="34" charset="-128"/>
              </a:rPr>
              <a:t>Major Components of a Helium </a:t>
            </a:r>
            <a:br>
              <a:rPr lang="en-US" altLang="sv-SE">
                <a:ea typeface="ＭＳ Ｐゴシック" panose="020B0600070205080204" pitchFamily="34" charset="-128"/>
              </a:rPr>
            </a:br>
            <a:r>
              <a:rPr lang="en-US" altLang="sv-SE">
                <a:ea typeface="ＭＳ Ｐゴシック" panose="020B0600070205080204" pitchFamily="34" charset="-128"/>
              </a:rPr>
              <a:t>Refrigeration Plant</a:t>
            </a:r>
          </a:p>
        </p:txBody>
      </p:sp>
      <p:sp>
        <p:nvSpPr>
          <p:cNvPr id="59394" name="Content Placeholder 8">
            <a:extLst>
              <a:ext uri="{FF2B5EF4-FFF2-40B4-BE49-F238E27FC236}">
                <a16:creationId xmlns:a16="http://schemas.microsoft.com/office/drawing/2014/main" id="{66FCB2D8-2EB8-17C1-D300-CE7B213BBD2B}"/>
              </a:ext>
            </a:extLst>
          </p:cNvPr>
          <p:cNvSpPr>
            <a:spLocks noGrp="1"/>
          </p:cNvSpPr>
          <p:nvPr>
            <p:ph idx="1"/>
          </p:nvPr>
        </p:nvSpPr>
        <p:spPr/>
        <p:txBody>
          <a:bodyPr/>
          <a:lstStyle/>
          <a:p>
            <a:r>
              <a:rPr lang="en-US" altLang="sv-SE" sz="2400">
                <a:ea typeface="ＭＳ Ｐゴシック" panose="020B0600070205080204" pitchFamily="34" charset="-128"/>
              </a:rPr>
              <a:t>Main Distribution Box</a:t>
            </a:r>
          </a:p>
          <a:p>
            <a:pPr lvl="1"/>
            <a:r>
              <a:rPr lang="en-US" altLang="sv-SE" sz="2000">
                <a:ea typeface="ＭＳ Ｐゴシック" panose="020B0600070205080204" pitchFamily="34" charset="-128"/>
              </a:rPr>
              <a:t>Connects refrigeration plant with the distribution lines</a:t>
            </a:r>
          </a:p>
          <a:p>
            <a:r>
              <a:rPr lang="en-US" altLang="sv-SE" sz="2400">
                <a:ea typeface="ＭＳ Ｐゴシック" panose="020B0600070205080204" pitchFamily="34" charset="-128"/>
              </a:rPr>
              <a:t>Storage vessels (LN2, LHe, GHe)</a:t>
            </a:r>
          </a:p>
          <a:p>
            <a:r>
              <a:rPr lang="en-US" altLang="sv-SE" sz="2400">
                <a:ea typeface="ＭＳ Ｐゴシック" panose="020B0600070205080204" pitchFamily="34" charset="-128"/>
              </a:rPr>
              <a:t>Purifier: separate system that removes impurities from the helium space of the cryogenic system, including piping and items being cooled</a:t>
            </a:r>
          </a:p>
          <a:p>
            <a:pPr lvl="1"/>
            <a:r>
              <a:rPr lang="en-US" altLang="sv-SE" sz="2000">
                <a:ea typeface="ＭＳ Ｐゴシック" panose="020B0600070205080204" pitchFamily="34" charset="-128"/>
              </a:rPr>
              <a:t>Contamination control is very important to reliable operation</a:t>
            </a:r>
          </a:p>
          <a:p>
            <a:r>
              <a:rPr lang="en-US" altLang="sv-SE" sz="2400">
                <a:ea typeface="ＭＳ Ｐゴシック" panose="020B0600070205080204" pitchFamily="34" charset="-128"/>
              </a:rPr>
              <a:t>Control System</a:t>
            </a:r>
          </a:p>
          <a:p>
            <a:pPr lvl="1"/>
            <a:r>
              <a:rPr lang="en-US" altLang="sv-SE" sz="2000">
                <a:ea typeface="ＭＳ Ｐゴシック" panose="020B0600070205080204" pitchFamily="34" charset="-128"/>
              </a:rPr>
              <a:t>Generally PLC based with a higher level HMI</a:t>
            </a:r>
          </a:p>
          <a:p>
            <a:pPr lvl="1"/>
            <a:r>
              <a:rPr lang="en-US" altLang="sv-SE" sz="2000">
                <a:ea typeface="ＭＳ Ｐゴシック" panose="020B0600070205080204" pitchFamily="34" charset="-128"/>
              </a:rPr>
              <a:t>Once fully commissioned, modern Helium refrigeration plants can operate autonomously 24/7</a:t>
            </a:r>
          </a:p>
          <a:p>
            <a:pPr lvl="1"/>
            <a:endParaRPr lang="en-US" altLang="sv-SE" sz="1600">
              <a:ea typeface="ＭＳ Ｐゴシック" panose="020B0600070205080204" pitchFamily="34" charset="-128"/>
            </a:endParaRPr>
          </a:p>
          <a:p>
            <a:pPr>
              <a:buFont typeface="Wingdings" pitchFamily="2" charset="2"/>
              <a:buNone/>
            </a:pPr>
            <a:endParaRPr lang="en-US" altLang="sv-SE" sz="1800">
              <a:ea typeface="ＭＳ Ｐゴシック" panose="020B0600070205080204" pitchFamily="34" charset="-128"/>
            </a:endParaRPr>
          </a:p>
        </p:txBody>
      </p:sp>
      <p:sp>
        <p:nvSpPr>
          <p:cNvPr id="59395" name="Date Placeholder 6">
            <a:extLst>
              <a:ext uri="{FF2B5EF4-FFF2-40B4-BE49-F238E27FC236}">
                <a16:creationId xmlns:a16="http://schemas.microsoft.com/office/drawing/2014/main" id="{F0C1FE2B-FE7E-4D2D-74D4-F6BED15FBD7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cs typeface="Arial" panose="020B0604020202020204" pitchFamily="34" charset="0"/>
              </a:rPr>
              <a:t>Winter 2025</a:t>
            </a:r>
            <a:endParaRPr lang="en-US" altLang="sv-SE" sz="1000">
              <a:solidFill>
                <a:srgbClr val="064308"/>
              </a:solidFill>
              <a:latin typeface="Arial" panose="020B0604020202020204" pitchFamily="34" charset="0"/>
              <a:cs typeface="Arial" panose="020B0604020202020204" pitchFamily="34" charset="0"/>
            </a:endParaRPr>
          </a:p>
        </p:txBody>
      </p:sp>
      <p:sp>
        <p:nvSpPr>
          <p:cNvPr id="59396" name="Footer Placeholder 4">
            <a:extLst>
              <a:ext uri="{FF2B5EF4-FFF2-40B4-BE49-F238E27FC236}">
                <a16:creationId xmlns:a16="http://schemas.microsoft.com/office/drawing/2014/main" id="{C2E15312-09BD-8145-B587-AF14121E232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Lecture 6 | Refrigeration &amp; Liquefaction - J. G. Weisend II</a:t>
            </a:r>
          </a:p>
        </p:txBody>
      </p:sp>
      <p:sp>
        <p:nvSpPr>
          <p:cNvPr id="59397" name="Slide Number Placeholder 5">
            <a:extLst>
              <a:ext uri="{FF2B5EF4-FFF2-40B4-BE49-F238E27FC236}">
                <a16:creationId xmlns:a16="http://schemas.microsoft.com/office/drawing/2014/main" id="{D470756C-F904-9455-A788-450D3A72DA1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Slide </a:t>
            </a:r>
            <a:fld id="{1DE3A0BB-1CA0-FA4C-B3C6-22D00DA00B2E}" type="slidenum">
              <a:rPr lang="en-US" altLang="sv-SE" sz="1000">
                <a:solidFill>
                  <a:srgbClr val="064308"/>
                </a:solidFill>
                <a:latin typeface="Arial" panose="020B0604020202020204" pitchFamily="34" charset="0"/>
                <a:cs typeface="Arial" panose="020B0604020202020204" pitchFamily="34" charset="0"/>
              </a:rPr>
              <a:pPr eaLnBrk="0" hangingPunct="0">
                <a:spcBef>
                  <a:spcPct val="0"/>
                </a:spcBef>
                <a:buFontTx/>
                <a:buNone/>
              </a:pPr>
              <a:t>39</a:t>
            </a:fld>
            <a:endParaRPr lang="en-US" altLang="sv-SE" sz="1000">
              <a:solidFill>
                <a:srgbClr val="064308"/>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
            <a:extLst>
              <a:ext uri="{FF2B5EF4-FFF2-40B4-BE49-F238E27FC236}">
                <a16:creationId xmlns:a16="http://schemas.microsoft.com/office/drawing/2014/main" id="{DD6F8E92-44A5-17D2-241E-2D173A7B4BA4}"/>
              </a:ext>
            </a:extLst>
          </p:cNvPr>
          <p:cNvSpPr>
            <a:spLocks noGrp="1"/>
          </p:cNvSpPr>
          <p:nvPr>
            <p:ph type="title"/>
          </p:nvPr>
        </p:nvSpPr>
        <p:spPr>
          <a:xfrm>
            <a:off x="1219200" y="76200"/>
            <a:ext cx="7138988" cy="1143000"/>
          </a:xfrm>
        </p:spPr>
        <p:txBody>
          <a:bodyPr/>
          <a:lstStyle/>
          <a:p>
            <a:pPr eaLnBrk="1" hangingPunct="1"/>
            <a:r>
              <a:rPr lang="en-US" altLang="sv-SE">
                <a:ea typeface="ＭＳ Ｐゴシック" panose="020B0600070205080204" pitchFamily="34" charset="-128"/>
              </a:rPr>
              <a:t>Introduction</a:t>
            </a:r>
          </a:p>
        </p:txBody>
      </p:sp>
      <p:sp>
        <p:nvSpPr>
          <p:cNvPr id="21506" name="Content Placeholder 1">
            <a:extLst>
              <a:ext uri="{FF2B5EF4-FFF2-40B4-BE49-F238E27FC236}">
                <a16:creationId xmlns:a16="http://schemas.microsoft.com/office/drawing/2014/main" id="{0CCF27B6-1A42-46DB-62B2-A946E4E6FF3C}"/>
              </a:ext>
            </a:extLst>
          </p:cNvPr>
          <p:cNvSpPr>
            <a:spLocks noGrp="1"/>
          </p:cNvSpPr>
          <p:nvPr>
            <p:ph idx="1"/>
          </p:nvPr>
        </p:nvSpPr>
        <p:spPr/>
        <p:txBody>
          <a:bodyPr/>
          <a:lstStyle/>
          <a:p>
            <a:pPr eaLnBrk="1" hangingPunct="1"/>
            <a:r>
              <a:rPr lang="en-US" altLang="sv-SE">
                <a:ea typeface="ＭＳ Ｐゴシック" panose="020B0600070205080204" pitchFamily="34" charset="-128"/>
              </a:rPr>
              <a:t>There are other approaches to cooling</a:t>
            </a:r>
          </a:p>
          <a:p>
            <a:pPr lvl="1" eaLnBrk="1" hangingPunct="1"/>
            <a:r>
              <a:rPr lang="en-US" altLang="sv-SE">
                <a:ea typeface="ＭＳ Ｐゴシック" panose="020B0600070205080204" pitchFamily="34" charset="-128"/>
              </a:rPr>
              <a:t>Non cryogenic refrigeration e.g. home refrigerators, AC etc – not covered here</a:t>
            </a:r>
          </a:p>
          <a:p>
            <a:pPr lvl="1" eaLnBrk="1" hangingPunct="1"/>
            <a:r>
              <a:rPr lang="en-US" altLang="sv-SE">
                <a:ea typeface="ＭＳ Ｐゴシック" panose="020B0600070205080204" pitchFamily="34" charset="-128"/>
              </a:rPr>
              <a:t>Very low temperature (&lt;1.5 K ) approaches : Magnetic refrigerators, adiabatic demagnetization refrigerators, dilution refrigerators etc – will be mentioned (at least) later</a:t>
            </a:r>
          </a:p>
          <a:p>
            <a:pPr eaLnBrk="1" hangingPunct="1"/>
            <a:r>
              <a:rPr lang="en-US" altLang="sv-SE">
                <a:ea typeface="ＭＳ Ｐゴシック" panose="020B0600070205080204" pitchFamily="34" charset="-128"/>
              </a:rPr>
              <a:t>Remember – no matter the technique, the Laws of Thermodynamics apply</a:t>
            </a:r>
          </a:p>
          <a:p>
            <a:pPr eaLnBrk="1" hangingPunct="1"/>
            <a:endParaRPr lang="en-US" altLang="sv-SE">
              <a:ea typeface="ＭＳ Ｐゴシック" panose="020B0600070205080204" pitchFamily="34" charset="-128"/>
            </a:endParaRPr>
          </a:p>
        </p:txBody>
      </p:sp>
      <p:sp>
        <p:nvSpPr>
          <p:cNvPr id="21507" name="Date Placeholder 5">
            <a:extLst>
              <a:ext uri="{FF2B5EF4-FFF2-40B4-BE49-F238E27FC236}">
                <a16:creationId xmlns:a16="http://schemas.microsoft.com/office/drawing/2014/main" id="{76D17197-F2C1-A4F6-DB23-DD1B1EF2223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21508" name="Footer Placeholder 3">
            <a:extLst>
              <a:ext uri="{FF2B5EF4-FFF2-40B4-BE49-F238E27FC236}">
                <a16:creationId xmlns:a16="http://schemas.microsoft.com/office/drawing/2014/main" id="{10604DE3-F7D4-EE64-6F34-2263F388EC8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6 | Refrigeration &amp; Liquefaction - J. G. Weisend II</a:t>
            </a:r>
          </a:p>
        </p:txBody>
      </p:sp>
      <p:sp>
        <p:nvSpPr>
          <p:cNvPr id="21509" name="Slide Number Placeholder 4">
            <a:extLst>
              <a:ext uri="{FF2B5EF4-FFF2-40B4-BE49-F238E27FC236}">
                <a16:creationId xmlns:a16="http://schemas.microsoft.com/office/drawing/2014/main" id="{D677C5EF-A8FF-F1FA-F58E-E0D8DC9C5EE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987B8672-552D-5644-BA10-82D12A09585B}" type="slidenum">
              <a:rPr lang="en-US" altLang="sv-SE" sz="1000">
                <a:solidFill>
                  <a:srgbClr val="064308"/>
                </a:solidFill>
                <a:latin typeface="Arial" panose="020B0604020202020204" pitchFamily="34" charset="0"/>
              </a:rPr>
              <a:pPr eaLnBrk="0" hangingPunct="0">
                <a:spcBef>
                  <a:spcPct val="0"/>
                </a:spcBef>
                <a:buFontTx/>
                <a:buNone/>
              </a:pPr>
              <a:t>4</a:t>
            </a:fld>
            <a:endParaRPr lang="en-US" altLang="sv-SE" sz="1000">
              <a:solidFill>
                <a:srgbClr val="064308"/>
              </a:solidFill>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7">
            <a:extLst>
              <a:ext uri="{FF2B5EF4-FFF2-40B4-BE49-F238E27FC236}">
                <a16:creationId xmlns:a16="http://schemas.microsoft.com/office/drawing/2014/main" id="{0C20EB85-7C0D-7942-41AC-9F0DEAB831FD}"/>
              </a:ext>
            </a:extLst>
          </p:cNvPr>
          <p:cNvSpPr>
            <a:spLocks noGrp="1"/>
          </p:cNvSpPr>
          <p:nvPr>
            <p:ph type="title"/>
          </p:nvPr>
        </p:nvSpPr>
        <p:spPr>
          <a:xfrm>
            <a:off x="1219200" y="152400"/>
            <a:ext cx="7138988" cy="1143000"/>
          </a:xfrm>
        </p:spPr>
        <p:txBody>
          <a:bodyPr wrap="none"/>
          <a:lstStyle/>
          <a:p>
            <a:r>
              <a:rPr lang="en-US" altLang="sv-SE" sz="2800">
                <a:ea typeface="ＭＳ Ｐゴシック" panose="020B0600070205080204" pitchFamily="34" charset="-128"/>
              </a:rPr>
              <a:t>Typical Modern Cryogenic Controls System</a:t>
            </a:r>
          </a:p>
        </p:txBody>
      </p:sp>
      <p:sp>
        <p:nvSpPr>
          <p:cNvPr id="60418" name="Date Placeholder 5">
            <a:extLst>
              <a:ext uri="{FF2B5EF4-FFF2-40B4-BE49-F238E27FC236}">
                <a16:creationId xmlns:a16="http://schemas.microsoft.com/office/drawing/2014/main" id="{4DDC2488-9131-8957-6885-3CBF6C2D106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cs typeface="Arial" panose="020B0604020202020204" pitchFamily="34" charset="0"/>
              </a:rPr>
              <a:t>Winter 2025</a:t>
            </a:r>
            <a:endParaRPr lang="en-US" altLang="sv-SE" sz="1000">
              <a:solidFill>
                <a:srgbClr val="064308"/>
              </a:solidFill>
              <a:latin typeface="Arial" panose="020B0604020202020204" pitchFamily="34" charset="0"/>
              <a:cs typeface="Arial" panose="020B0604020202020204" pitchFamily="34" charset="0"/>
            </a:endParaRPr>
          </a:p>
        </p:txBody>
      </p:sp>
      <p:sp>
        <p:nvSpPr>
          <p:cNvPr id="60419" name="Footer Placeholder 3">
            <a:extLst>
              <a:ext uri="{FF2B5EF4-FFF2-40B4-BE49-F238E27FC236}">
                <a16:creationId xmlns:a16="http://schemas.microsoft.com/office/drawing/2014/main" id="{9286697E-88A6-3A34-E737-81A5B786342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Lecture 6 | Refrigeration &amp; Liquefaction - J. G. Weisend II</a:t>
            </a:r>
          </a:p>
        </p:txBody>
      </p:sp>
      <p:sp>
        <p:nvSpPr>
          <p:cNvPr id="60420" name="Slide Number Placeholder 4">
            <a:extLst>
              <a:ext uri="{FF2B5EF4-FFF2-40B4-BE49-F238E27FC236}">
                <a16:creationId xmlns:a16="http://schemas.microsoft.com/office/drawing/2014/main" id="{873ADD0B-AE08-85D5-1B7E-0B1719B2754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Slide </a:t>
            </a:r>
            <a:fld id="{B97DD886-B8C8-E842-B16A-05CC83954A2A}" type="slidenum">
              <a:rPr lang="en-US" altLang="sv-SE" sz="1000">
                <a:solidFill>
                  <a:srgbClr val="064308"/>
                </a:solidFill>
                <a:latin typeface="Arial" panose="020B0604020202020204" pitchFamily="34" charset="0"/>
                <a:cs typeface="Arial" panose="020B0604020202020204" pitchFamily="34" charset="0"/>
              </a:rPr>
              <a:pPr eaLnBrk="0" hangingPunct="0">
                <a:spcBef>
                  <a:spcPct val="0"/>
                </a:spcBef>
                <a:buFontTx/>
                <a:buNone/>
              </a:pPr>
              <a:t>40</a:t>
            </a:fld>
            <a:endParaRPr lang="en-US" altLang="sv-SE" sz="1000">
              <a:solidFill>
                <a:srgbClr val="064308"/>
              </a:solidFill>
              <a:latin typeface="Arial" panose="020B0604020202020204" pitchFamily="34" charset="0"/>
              <a:cs typeface="Arial" panose="020B0604020202020204" pitchFamily="34" charset="0"/>
            </a:endParaRPr>
          </a:p>
        </p:txBody>
      </p:sp>
      <p:pic>
        <p:nvPicPr>
          <p:cNvPr id="60421" name="Picture 3">
            <a:extLst>
              <a:ext uri="{FF2B5EF4-FFF2-40B4-BE49-F238E27FC236}">
                <a16:creationId xmlns:a16="http://schemas.microsoft.com/office/drawing/2014/main" id="{43947D9D-8476-358F-665D-396E53E13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 y="1544638"/>
            <a:ext cx="88519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7">
            <a:extLst>
              <a:ext uri="{FF2B5EF4-FFF2-40B4-BE49-F238E27FC236}">
                <a16:creationId xmlns:a16="http://schemas.microsoft.com/office/drawing/2014/main" id="{852BFBC6-1609-2F4D-F880-5C73F84D2E1B}"/>
              </a:ext>
            </a:extLst>
          </p:cNvPr>
          <p:cNvSpPr>
            <a:spLocks noGrp="1"/>
          </p:cNvSpPr>
          <p:nvPr>
            <p:ph type="title"/>
          </p:nvPr>
        </p:nvSpPr>
        <p:spPr>
          <a:xfrm>
            <a:off x="1219200" y="152400"/>
            <a:ext cx="7138988" cy="1143000"/>
          </a:xfrm>
        </p:spPr>
        <p:txBody>
          <a:bodyPr wrap="none"/>
          <a:lstStyle/>
          <a:p>
            <a:r>
              <a:rPr lang="en-US" altLang="sv-SE" sz="2800">
                <a:ea typeface="ＭＳ Ｐゴシック" panose="020B0600070205080204" pitchFamily="34" charset="-128"/>
              </a:rPr>
              <a:t>BaBar Liquefier Control Screen </a:t>
            </a:r>
            <a:br>
              <a:rPr lang="en-US" altLang="sv-SE" sz="2800">
                <a:ea typeface="ＭＳ Ｐゴシック" panose="020B0600070205080204" pitchFamily="34" charset="-128"/>
              </a:rPr>
            </a:br>
            <a:r>
              <a:rPr lang="en-US" altLang="sv-SE" sz="2800">
                <a:ea typeface="ＭＳ Ｐゴシック" panose="020B0600070205080204" pitchFamily="34" charset="-128"/>
              </a:rPr>
              <a:t>SLAC</a:t>
            </a:r>
          </a:p>
        </p:txBody>
      </p:sp>
      <p:pic>
        <p:nvPicPr>
          <p:cNvPr id="61442" name="Picture 7" descr="LIq overview">
            <a:extLst>
              <a:ext uri="{FF2B5EF4-FFF2-40B4-BE49-F238E27FC236}">
                <a16:creationId xmlns:a16="http://schemas.microsoft.com/office/drawing/2014/main" id="{81B280B6-AB44-2DF8-A1FC-075D8BB3EB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294" r="6294"/>
          <a:stretch>
            <a:fillRect/>
          </a:stretch>
        </p:blipFill>
        <p:spPr>
          <a:noFill/>
        </p:spPr>
      </p:pic>
      <p:sp>
        <p:nvSpPr>
          <p:cNvPr id="61443" name="Date Placeholder 5">
            <a:extLst>
              <a:ext uri="{FF2B5EF4-FFF2-40B4-BE49-F238E27FC236}">
                <a16:creationId xmlns:a16="http://schemas.microsoft.com/office/drawing/2014/main" id="{3C2ACBD2-D2C3-42E5-A9EC-508E0ABBD0C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cs typeface="Arial" panose="020B0604020202020204" pitchFamily="34" charset="0"/>
              </a:rPr>
              <a:t>Winter 2025</a:t>
            </a:r>
            <a:endParaRPr lang="en-US" altLang="sv-SE" sz="1000">
              <a:solidFill>
                <a:srgbClr val="064308"/>
              </a:solidFill>
              <a:latin typeface="Arial" panose="020B0604020202020204" pitchFamily="34" charset="0"/>
              <a:cs typeface="Arial" panose="020B0604020202020204" pitchFamily="34" charset="0"/>
            </a:endParaRPr>
          </a:p>
        </p:txBody>
      </p:sp>
      <p:sp>
        <p:nvSpPr>
          <p:cNvPr id="61444" name="Footer Placeholder 3">
            <a:extLst>
              <a:ext uri="{FF2B5EF4-FFF2-40B4-BE49-F238E27FC236}">
                <a16:creationId xmlns:a16="http://schemas.microsoft.com/office/drawing/2014/main" id="{3AA26897-30A0-557A-AEAE-1C9B59FF9E2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Lecture 6 | Refrigeration &amp; Liquefaction - J. G. Weisend II</a:t>
            </a:r>
          </a:p>
        </p:txBody>
      </p:sp>
      <p:sp>
        <p:nvSpPr>
          <p:cNvPr id="61445" name="Slide Number Placeholder 4">
            <a:extLst>
              <a:ext uri="{FF2B5EF4-FFF2-40B4-BE49-F238E27FC236}">
                <a16:creationId xmlns:a16="http://schemas.microsoft.com/office/drawing/2014/main" id="{ED2785ED-15D0-80E2-6D85-051CA560B8A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cs typeface="Arial" panose="020B0604020202020204" pitchFamily="34" charset="0"/>
              </a:rPr>
              <a:t>Slide </a:t>
            </a:r>
            <a:fld id="{4053CE25-22C3-B444-BC0D-876F2A323B9F}" type="slidenum">
              <a:rPr lang="en-US" altLang="sv-SE" sz="1000">
                <a:solidFill>
                  <a:srgbClr val="064308"/>
                </a:solidFill>
                <a:latin typeface="Arial" panose="020B0604020202020204" pitchFamily="34" charset="0"/>
                <a:cs typeface="Arial" panose="020B0604020202020204" pitchFamily="34" charset="0"/>
              </a:rPr>
              <a:pPr eaLnBrk="0" hangingPunct="0">
                <a:spcBef>
                  <a:spcPct val="0"/>
                </a:spcBef>
                <a:buFontTx/>
                <a:buNone/>
              </a:pPr>
              <a:t>41</a:t>
            </a:fld>
            <a:endParaRPr lang="en-US" altLang="sv-SE" sz="1000">
              <a:solidFill>
                <a:srgbClr val="064308"/>
              </a:solidFill>
              <a:latin typeface="Arial" panose="020B0604020202020204" pitchFamily="34" charset="0"/>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471458BC-C744-7266-75C2-E33FD5134F65}"/>
              </a:ext>
            </a:extLst>
          </p:cNvPr>
          <p:cNvSpPr>
            <a:spLocks noGrp="1"/>
          </p:cNvSpPr>
          <p:nvPr>
            <p:ph type="title"/>
          </p:nvPr>
        </p:nvSpPr>
        <p:spPr>
          <a:xfrm>
            <a:off x="1524000" y="247650"/>
            <a:ext cx="7138988" cy="1143000"/>
          </a:xfrm>
        </p:spPr>
        <p:txBody>
          <a:bodyPr/>
          <a:lstStyle/>
          <a:p>
            <a:r>
              <a:rPr lang="sv-SE" altLang="en-SE">
                <a:ea typeface="ＭＳ Ｐゴシック" panose="020B0600070205080204" pitchFamily="34" charset="-128"/>
              </a:rPr>
              <a:t>Sizing of Cryoplants and Margin</a:t>
            </a:r>
          </a:p>
        </p:txBody>
      </p:sp>
      <p:sp>
        <p:nvSpPr>
          <p:cNvPr id="3" name="Content Placeholder 2">
            <a:extLst>
              <a:ext uri="{FF2B5EF4-FFF2-40B4-BE49-F238E27FC236}">
                <a16:creationId xmlns:a16="http://schemas.microsoft.com/office/drawing/2014/main" id="{9D01E601-4A98-834B-A184-B2A8A2276FED}"/>
              </a:ext>
            </a:extLst>
          </p:cNvPr>
          <p:cNvSpPr>
            <a:spLocks noGrp="1"/>
          </p:cNvSpPr>
          <p:nvPr>
            <p:ph idx="1"/>
          </p:nvPr>
        </p:nvSpPr>
        <p:spPr>
          <a:xfrm>
            <a:off x="304800" y="1609725"/>
            <a:ext cx="8534400" cy="4525963"/>
          </a:xfrm>
        </p:spPr>
        <p:txBody>
          <a:bodyPr/>
          <a:lstStyle/>
          <a:p>
            <a:pPr>
              <a:defRPr/>
            </a:pPr>
            <a:r>
              <a:rPr lang="sv-SE" sz="1400" dirty="0"/>
              <a:t>Given the long </a:t>
            </a:r>
            <a:r>
              <a:rPr lang="sv-SE" sz="1400" dirty="0" err="1"/>
              <a:t>lead</a:t>
            </a:r>
            <a:r>
              <a:rPr lang="sv-SE" sz="1400" dirty="0"/>
              <a:t> </a:t>
            </a:r>
            <a:r>
              <a:rPr lang="sv-SE" sz="1400" dirty="0" err="1"/>
              <a:t>time</a:t>
            </a:r>
            <a:r>
              <a:rPr lang="sv-SE" sz="1400" dirty="0"/>
              <a:t> in </a:t>
            </a:r>
            <a:r>
              <a:rPr lang="sv-SE" sz="1400" dirty="0" err="1"/>
              <a:t>ordering</a:t>
            </a:r>
            <a:r>
              <a:rPr lang="sv-SE" sz="1400" dirty="0"/>
              <a:t> and </a:t>
            </a:r>
            <a:r>
              <a:rPr lang="sv-SE" sz="1400" dirty="0" err="1"/>
              <a:t>commissioning</a:t>
            </a:r>
            <a:r>
              <a:rPr lang="sv-SE" sz="1400" dirty="0"/>
              <a:t> </a:t>
            </a:r>
            <a:r>
              <a:rPr lang="sv-SE" sz="1400" dirty="0" err="1"/>
              <a:t>large</a:t>
            </a:r>
            <a:r>
              <a:rPr lang="sv-SE" sz="1400" dirty="0"/>
              <a:t> </a:t>
            </a:r>
            <a:r>
              <a:rPr lang="sv-SE" sz="1400" dirty="0" err="1"/>
              <a:t>cryoplants</a:t>
            </a:r>
            <a:r>
              <a:rPr lang="sv-SE" sz="1400" dirty="0"/>
              <a:t> </a:t>
            </a:r>
            <a:r>
              <a:rPr lang="sv-SE" sz="1400" dirty="0" err="1"/>
              <a:t>you</a:t>
            </a:r>
            <a:r>
              <a:rPr lang="sv-SE" sz="1400" dirty="0"/>
              <a:t> </a:t>
            </a:r>
            <a:r>
              <a:rPr lang="sv-SE" sz="1400" dirty="0" err="1"/>
              <a:t>may</a:t>
            </a:r>
            <a:r>
              <a:rPr lang="sv-SE" sz="1400" dirty="0"/>
              <a:t> </a:t>
            </a:r>
            <a:r>
              <a:rPr lang="sv-SE" sz="1400" dirty="0" err="1"/>
              <a:t>need</a:t>
            </a:r>
            <a:r>
              <a:rPr lang="sv-SE" sz="1400" dirty="0"/>
              <a:t> to </a:t>
            </a:r>
            <a:r>
              <a:rPr lang="sv-SE" sz="1400" dirty="0" err="1"/>
              <a:t>place</a:t>
            </a:r>
            <a:r>
              <a:rPr lang="sv-SE" sz="1400" dirty="0"/>
              <a:t> the order or start design (</a:t>
            </a:r>
            <a:r>
              <a:rPr lang="sv-SE" sz="1400" dirty="0" err="1"/>
              <a:t>if</a:t>
            </a:r>
            <a:r>
              <a:rPr lang="sv-SE" sz="1400" dirty="0"/>
              <a:t> </a:t>
            </a:r>
            <a:r>
              <a:rPr lang="sv-SE" sz="1400" dirty="0" err="1"/>
              <a:t>done</a:t>
            </a:r>
            <a:r>
              <a:rPr lang="sv-SE" sz="1400" dirty="0"/>
              <a:t> in house) prior to </a:t>
            </a:r>
            <a:r>
              <a:rPr lang="sv-SE" sz="1400" dirty="0" err="1"/>
              <a:t>knowing</a:t>
            </a:r>
            <a:r>
              <a:rPr lang="sv-SE" sz="1400" dirty="0"/>
              <a:t> all the </a:t>
            </a:r>
            <a:r>
              <a:rPr lang="sv-SE" sz="1400" dirty="0" err="1"/>
              <a:t>cryogenic</a:t>
            </a:r>
            <a:r>
              <a:rPr lang="sv-SE" sz="1400" dirty="0"/>
              <a:t> </a:t>
            </a:r>
            <a:r>
              <a:rPr lang="sv-SE" sz="1400" dirty="0" err="1"/>
              <a:t>loads</a:t>
            </a:r>
            <a:r>
              <a:rPr lang="sv-SE" sz="1400" dirty="0"/>
              <a:t>.</a:t>
            </a:r>
          </a:p>
          <a:p>
            <a:pPr>
              <a:defRPr/>
            </a:pPr>
            <a:r>
              <a:rPr lang="sv-SE" sz="1400" dirty="0"/>
              <a:t>AT ESS </a:t>
            </a:r>
            <a:r>
              <a:rPr lang="sv-SE" sz="1400" dirty="0" err="1"/>
              <a:t>we</a:t>
            </a:r>
            <a:r>
              <a:rPr lang="sv-SE" sz="1400" dirty="0"/>
              <a:t> </a:t>
            </a:r>
            <a:r>
              <a:rPr lang="sv-SE" sz="1400" dirty="0" err="1"/>
              <a:t>used</a:t>
            </a:r>
            <a:r>
              <a:rPr lang="sv-SE" sz="1400" dirty="0"/>
              <a:t> the </a:t>
            </a:r>
            <a:r>
              <a:rPr lang="sv-SE" sz="1400" dirty="0" err="1"/>
              <a:t>following</a:t>
            </a:r>
            <a:r>
              <a:rPr lang="sv-SE" sz="1400" dirty="0"/>
              <a:t> to </a:t>
            </a:r>
            <a:r>
              <a:rPr lang="sv-SE" sz="1400" dirty="0" err="1"/>
              <a:t>determine</a:t>
            </a:r>
            <a:r>
              <a:rPr lang="sv-SE" sz="1400" dirty="0"/>
              <a:t> </a:t>
            </a:r>
            <a:r>
              <a:rPr lang="sv-SE" sz="1400" dirty="0" err="1"/>
              <a:t>needed</a:t>
            </a:r>
            <a:r>
              <a:rPr lang="sv-SE" sz="1400" dirty="0"/>
              <a:t> </a:t>
            </a:r>
            <a:r>
              <a:rPr lang="sv-SE" sz="1400" dirty="0" err="1"/>
              <a:t>capacity</a:t>
            </a:r>
            <a:endParaRPr lang="sv-SE" sz="1400" dirty="0"/>
          </a:p>
          <a:p>
            <a:pPr>
              <a:defRPr/>
            </a:pPr>
            <a:endParaRPr lang="sv-SE" sz="1400" dirty="0"/>
          </a:p>
          <a:p>
            <a:pPr>
              <a:defRPr/>
            </a:pPr>
            <a:r>
              <a:rPr lang="en-US" sz="1400" dirty="0"/>
              <a:t>                                         C = </a:t>
            </a:r>
            <a:r>
              <a:rPr lang="en-US" sz="1400" dirty="0" err="1"/>
              <a:t>F</a:t>
            </a:r>
            <a:r>
              <a:rPr lang="en-US" sz="1400" baseline="-25000" dirty="0" err="1"/>
              <a:t>o</a:t>
            </a:r>
            <a:r>
              <a:rPr lang="en-US" sz="1400" dirty="0"/>
              <a:t> (F</a:t>
            </a:r>
            <a:r>
              <a:rPr lang="en-US" sz="1400" baseline="-25000" dirty="0"/>
              <a:t>ud</a:t>
            </a:r>
            <a:r>
              <a:rPr lang="en-US" sz="1400" dirty="0"/>
              <a:t> </a:t>
            </a:r>
            <a:r>
              <a:rPr lang="en-US" sz="1400" dirty="0" err="1"/>
              <a:t>Q</a:t>
            </a:r>
            <a:r>
              <a:rPr lang="en-US" sz="1400" baseline="-25000" dirty="0" err="1"/>
              <a:t>d</a:t>
            </a:r>
            <a:r>
              <a:rPr lang="en-US" sz="1400" dirty="0"/>
              <a:t> + </a:t>
            </a:r>
            <a:r>
              <a:rPr lang="en-US" sz="1400" dirty="0" err="1"/>
              <a:t>Q</a:t>
            </a:r>
            <a:r>
              <a:rPr lang="en-US" sz="1400" baseline="-25000" dirty="0" err="1"/>
              <a:t>b</a:t>
            </a:r>
            <a:r>
              <a:rPr lang="en-US" sz="1400" dirty="0"/>
              <a:t> + </a:t>
            </a:r>
            <a:r>
              <a:rPr lang="en-US" sz="1400" dirty="0" err="1"/>
              <a:t>F</a:t>
            </a:r>
            <a:r>
              <a:rPr lang="en-US" sz="1400" baseline="-25000" dirty="0" err="1"/>
              <a:t>us</a:t>
            </a:r>
            <a:r>
              <a:rPr lang="en-US" sz="1400" dirty="0"/>
              <a:t> Q</a:t>
            </a:r>
            <a:r>
              <a:rPr lang="en-US" sz="1400" baseline="-25000" dirty="0"/>
              <a:t>s</a:t>
            </a:r>
            <a:r>
              <a:rPr lang="en-US" sz="1400" dirty="0"/>
              <a:t>)  </a:t>
            </a:r>
          </a:p>
          <a:p>
            <a:pPr marL="0" indent="0">
              <a:buFont typeface="Arial" panose="020B0604020202020204" pitchFamily="34" charset="0"/>
              <a:buNone/>
              <a:defRPr/>
            </a:pPr>
            <a:endParaRPr lang="sv-SE" sz="1400" dirty="0"/>
          </a:p>
          <a:p>
            <a:pPr>
              <a:defRPr/>
            </a:pPr>
            <a:r>
              <a:rPr lang="en-US" sz="1400" dirty="0"/>
              <a:t>C is the total capacity of the plant at a given temperature</a:t>
            </a:r>
            <a:endParaRPr lang="sv-SE" sz="1400" dirty="0"/>
          </a:p>
          <a:p>
            <a:pPr>
              <a:defRPr/>
            </a:pPr>
            <a:r>
              <a:rPr lang="en-US" sz="1400" dirty="0" err="1"/>
              <a:t>F</a:t>
            </a:r>
            <a:r>
              <a:rPr lang="en-US" sz="1400" baseline="-25000" dirty="0" err="1"/>
              <a:t>o</a:t>
            </a:r>
            <a:r>
              <a:rPr lang="en-US" sz="1400" dirty="0"/>
              <a:t> is the operational safety factor. This value sets to 1.15 gives us some margin within which to control the plant as well as providing some margin for suboptimal plant performance</a:t>
            </a:r>
            <a:endParaRPr lang="sv-SE" sz="1400" dirty="0"/>
          </a:p>
          <a:p>
            <a:pPr>
              <a:defRPr/>
            </a:pPr>
            <a:r>
              <a:rPr lang="en-US" sz="1400" dirty="0"/>
              <a:t>F</a:t>
            </a:r>
            <a:r>
              <a:rPr lang="en-US" sz="1400" baseline="-25000" dirty="0"/>
              <a:t>ud</a:t>
            </a:r>
            <a:r>
              <a:rPr lang="en-US" sz="1400" dirty="0"/>
              <a:t> is the safety factor for the dynamic heat loads associated with the superconducting RF (SRF) cavities. In the case of the ACCP, this value is set to 1.0 as the SRF cavity head loads are calculated assuming a fairly poor performing cavity. That is, the safety factor is already built into the estimated cavity dynamic heat load.</a:t>
            </a:r>
            <a:endParaRPr lang="sv-SE" sz="1400" dirty="0"/>
          </a:p>
          <a:p>
            <a:pPr>
              <a:defRPr/>
            </a:pPr>
            <a:r>
              <a:rPr lang="en-US" sz="1400" dirty="0" err="1"/>
              <a:t>Q</a:t>
            </a:r>
            <a:r>
              <a:rPr lang="en-US" sz="1400" baseline="-25000" dirty="0" err="1"/>
              <a:t>d</a:t>
            </a:r>
            <a:r>
              <a:rPr lang="en-US" sz="1400" dirty="0"/>
              <a:t> is the SRF cavity dynamic heat load.</a:t>
            </a:r>
            <a:endParaRPr lang="sv-SE" sz="1400" dirty="0"/>
          </a:p>
          <a:p>
            <a:pPr>
              <a:defRPr/>
            </a:pPr>
            <a:r>
              <a:rPr lang="en-US" sz="1400" dirty="0" err="1"/>
              <a:t>Q</a:t>
            </a:r>
            <a:r>
              <a:rPr lang="en-US" sz="1400" baseline="-25000" dirty="0" err="1"/>
              <a:t>b</a:t>
            </a:r>
            <a:r>
              <a:rPr lang="en-US" sz="1400" dirty="0"/>
              <a:t> is the heat load caused by beam losses in the accelerator. This is fixed at 1 W/m. The accelerator is not allowed to operate at higher beam losses and thus no additional safety factor is required</a:t>
            </a:r>
            <a:endParaRPr lang="sv-SE" sz="1400" dirty="0"/>
          </a:p>
          <a:p>
            <a:pPr>
              <a:defRPr/>
            </a:pPr>
            <a:r>
              <a:rPr lang="en-US" sz="1400" dirty="0" err="1"/>
              <a:t>F</a:t>
            </a:r>
            <a:r>
              <a:rPr lang="en-US" sz="1400" baseline="-25000" dirty="0" err="1"/>
              <a:t>us</a:t>
            </a:r>
            <a:r>
              <a:rPr lang="en-US" sz="1400" dirty="0"/>
              <a:t> is the safety factor associated with static heat loads. This is set at 1.5. ( it typically is between 1.5 – 2 depending on design maturity)</a:t>
            </a:r>
          </a:p>
          <a:p>
            <a:pPr>
              <a:defRPr/>
            </a:pPr>
            <a:r>
              <a:rPr lang="en-US" sz="1400" dirty="0"/>
              <a:t>Q</a:t>
            </a:r>
            <a:r>
              <a:rPr lang="en-US" sz="1400" baseline="-25000" dirty="0"/>
              <a:t>s</a:t>
            </a:r>
            <a:r>
              <a:rPr lang="en-US" sz="1400" dirty="0"/>
              <a:t> is the static heat load</a:t>
            </a:r>
            <a:endParaRPr lang="sv-SE" sz="1400" dirty="0"/>
          </a:p>
          <a:p>
            <a:pPr>
              <a:defRPr/>
            </a:pPr>
            <a:endParaRPr lang="sv-SE" sz="1800" dirty="0"/>
          </a:p>
        </p:txBody>
      </p:sp>
      <p:sp>
        <p:nvSpPr>
          <p:cNvPr id="75779" name="Date Placeholder 3">
            <a:extLst>
              <a:ext uri="{FF2B5EF4-FFF2-40B4-BE49-F238E27FC236}">
                <a16:creationId xmlns:a16="http://schemas.microsoft.com/office/drawing/2014/main" id="{1390B8B6-AE80-96E4-5319-D661389346FD}"/>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sv-SE" altLang="en-SE">
                <a:solidFill>
                  <a:srgbClr val="898989"/>
                </a:solidFill>
                <a:latin typeface="Calibri" panose="020F0502020204030204" pitchFamily="34" charset="0"/>
              </a:rPr>
              <a:t>Winter 2025</a:t>
            </a:r>
          </a:p>
        </p:txBody>
      </p:sp>
      <p:sp>
        <p:nvSpPr>
          <p:cNvPr id="75780" name="Footer Placeholder 4">
            <a:extLst>
              <a:ext uri="{FF2B5EF4-FFF2-40B4-BE49-F238E27FC236}">
                <a16:creationId xmlns:a16="http://schemas.microsoft.com/office/drawing/2014/main" id="{3941FB3C-FE0E-11E9-F0D2-66213C65B4C8}"/>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sv-SE" altLang="en-SE">
                <a:solidFill>
                  <a:srgbClr val="898989"/>
                </a:solidFill>
                <a:latin typeface="Calibri" panose="020F0502020204030204" pitchFamily="34" charset="0"/>
              </a:rPr>
              <a:t>Lecture 6 | Refrigeration &amp; Liquefaction - J. G. Weisend II</a:t>
            </a:r>
          </a:p>
        </p:txBody>
      </p:sp>
      <p:sp>
        <p:nvSpPr>
          <p:cNvPr id="75781" name="Slide Number Placeholder 5">
            <a:extLst>
              <a:ext uri="{FF2B5EF4-FFF2-40B4-BE49-F238E27FC236}">
                <a16:creationId xmlns:a16="http://schemas.microsoft.com/office/drawing/2014/main" id="{6CEF110F-DB8A-22B2-E474-C0242EE7FB2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696522-2F6A-0F45-B775-2DD757A47866}" type="slidenum">
              <a:rPr lang="sv-SE" altLang="sv-SE">
                <a:solidFill>
                  <a:srgbClr val="898989"/>
                </a:solidFill>
                <a:latin typeface="Calibri" panose="020F0502020204030204" pitchFamily="34" charset="0"/>
              </a:rPr>
              <a:pPr/>
              <a:t>42</a:t>
            </a:fld>
            <a:endParaRPr lang="sv-SE" altLang="sv-SE">
              <a:solidFill>
                <a:srgbClr val="898989"/>
              </a:solidFill>
              <a:latin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CB61F7A3-7441-C7F8-1EED-4D8955D47E9D}"/>
              </a:ext>
            </a:extLst>
          </p:cNvPr>
          <p:cNvSpPr>
            <a:spLocks noGrp="1"/>
          </p:cNvSpPr>
          <p:nvPr>
            <p:ph type="title"/>
          </p:nvPr>
        </p:nvSpPr>
        <p:spPr>
          <a:xfrm>
            <a:off x="1143000" y="217488"/>
            <a:ext cx="7138988" cy="1143000"/>
          </a:xfrm>
        </p:spPr>
        <p:txBody>
          <a:bodyPr/>
          <a:lstStyle/>
          <a:p>
            <a:pPr algn="ctr"/>
            <a:r>
              <a:rPr lang="sv-SE" altLang="en-SE">
                <a:ea typeface="ＭＳ Ｐゴシック" panose="020B0600070205080204" pitchFamily="34" charset="-128"/>
              </a:rPr>
              <a:t>Best Practices for</a:t>
            </a:r>
            <a:br>
              <a:rPr lang="sv-SE" altLang="en-SE">
                <a:ea typeface="ＭＳ Ｐゴシック" panose="020B0600070205080204" pitchFamily="34" charset="-128"/>
              </a:rPr>
            </a:br>
            <a:r>
              <a:rPr lang="sv-SE" altLang="en-SE">
                <a:ea typeface="ＭＳ Ｐゴシック" panose="020B0600070205080204" pitchFamily="34" charset="-128"/>
              </a:rPr>
              <a:t> Cryplant Procurement</a:t>
            </a:r>
          </a:p>
        </p:txBody>
      </p:sp>
      <p:sp>
        <p:nvSpPr>
          <p:cNvPr id="3" name="Content Placeholder 2">
            <a:extLst>
              <a:ext uri="{FF2B5EF4-FFF2-40B4-BE49-F238E27FC236}">
                <a16:creationId xmlns:a16="http://schemas.microsoft.com/office/drawing/2014/main" id="{B5A80D48-1CA5-C84A-9E23-29129BEB481F}"/>
              </a:ext>
            </a:extLst>
          </p:cNvPr>
          <p:cNvSpPr>
            <a:spLocks noGrp="1"/>
          </p:cNvSpPr>
          <p:nvPr>
            <p:ph idx="1"/>
          </p:nvPr>
        </p:nvSpPr>
        <p:spPr/>
        <p:txBody>
          <a:bodyPr>
            <a:normAutofit fontScale="92500" lnSpcReduction="10000"/>
          </a:bodyPr>
          <a:lstStyle/>
          <a:p>
            <a:pPr>
              <a:defRPr/>
            </a:pPr>
            <a:r>
              <a:rPr lang="sv-SE" dirty="0"/>
              <a:t>Start </a:t>
            </a:r>
            <a:r>
              <a:rPr lang="sv-SE" dirty="0" err="1"/>
              <a:t>early</a:t>
            </a:r>
            <a:endParaRPr lang="sv-SE" dirty="0"/>
          </a:p>
          <a:p>
            <a:pPr>
              <a:defRPr/>
            </a:pPr>
            <a:r>
              <a:rPr lang="sv-SE" dirty="0" err="1"/>
              <a:t>Optimize</a:t>
            </a:r>
            <a:r>
              <a:rPr lang="sv-SE" dirty="0"/>
              <a:t> the overall </a:t>
            </a:r>
            <a:r>
              <a:rPr lang="sv-SE" dirty="0" err="1"/>
              <a:t>cryogenic</a:t>
            </a:r>
            <a:r>
              <a:rPr lang="sv-SE" dirty="0"/>
              <a:t> system and </a:t>
            </a:r>
            <a:r>
              <a:rPr lang="sv-SE" dirty="0" err="1"/>
              <a:t>use</a:t>
            </a:r>
            <a:r>
              <a:rPr lang="sv-SE" dirty="0"/>
              <a:t> </a:t>
            </a:r>
            <a:r>
              <a:rPr lang="sv-SE" dirty="0" err="1"/>
              <a:t>this</a:t>
            </a:r>
            <a:r>
              <a:rPr lang="sv-SE" dirty="0"/>
              <a:t> to </a:t>
            </a:r>
            <a:r>
              <a:rPr lang="sv-SE" dirty="0" err="1"/>
              <a:t>define</a:t>
            </a:r>
            <a:r>
              <a:rPr lang="sv-SE" dirty="0"/>
              <a:t> </a:t>
            </a:r>
            <a:r>
              <a:rPr lang="sv-SE" dirty="0" err="1"/>
              <a:t>cryoplant</a:t>
            </a:r>
            <a:r>
              <a:rPr lang="sv-SE" dirty="0"/>
              <a:t> </a:t>
            </a:r>
            <a:r>
              <a:rPr lang="sv-SE" dirty="0" err="1"/>
              <a:t>requirements</a:t>
            </a:r>
            <a:endParaRPr lang="sv-SE" dirty="0"/>
          </a:p>
          <a:p>
            <a:pPr lvl="1">
              <a:defRPr/>
            </a:pPr>
            <a:r>
              <a:rPr lang="sv-SE" dirty="0" err="1"/>
              <a:t>Include</a:t>
            </a:r>
            <a:r>
              <a:rPr lang="sv-SE" dirty="0"/>
              <a:t> </a:t>
            </a:r>
            <a:r>
              <a:rPr lang="sv-SE" dirty="0" err="1"/>
              <a:t>safety</a:t>
            </a:r>
            <a:r>
              <a:rPr lang="sv-SE" dirty="0"/>
              <a:t> </a:t>
            </a:r>
            <a:r>
              <a:rPr lang="sv-SE" dirty="0" err="1"/>
              <a:t>venting</a:t>
            </a:r>
            <a:r>
              <a:rPr lang="sv-SE" dirty="0"/>
              <a:t> and off nominal operations at the start </a:t>
            </a:r>
            <a:r>
              <a:rPr lang="sv-SE" dirty="0" err="1"/>
              <a:t>of</a:t>
            </a:r>
            <a:r>
              <a:rPr lang="sv-SE" dirty="0"/>
              <a:t> design</a:t>
            </a:r>
          </a:p>
          <a:p>
            <a:pPr>
              <a:defRPr/>
            </a:pPr>
            <a:r>
              <a:rPr lang="sv-SE" dirty="0" err="1"/>
              <a:t>Consider</a:t>
            </a:r>
            <a:r>
              <a:rPr lang="sv-SE" dirty="0"/>
              <a:t> the </a:t>
            </a:r>
            <a:r>
              <a:rPr lang="sv-SE" dirty="0" err="1"/>
              <a:t>use</a:t>
            </a:r>
            <a:r>
              <a:rPr lang="sv-SE" dirty="0"/>
              <a:t> </a:t>
            </a:r>
            <a:r>
              <a:rPr lang="sv-SE" dirty="0" err="1"/>
              <a:t>of</a:t>
            </a:r>
            <a:r>
              <a:rPr lang="sv-SE" dirty="0"/>
              <a:t> </a:t>
            </a:r>
            <a:r>
              <a:rPr lang="sv-SE" dirty="0" err="1"/>
              <a:t>industry</a:t>
            </a:r>
            <a:r>
              <a:rPr lang="sv-SE" dirty="0"/>
              <a:t> studies to </a:t>
            </a:r>
            <a:r>
              <a:rPr lang="sv-SE" dirty="0" err="1"/>
              <a:t>aid</a:t>
            </a:r>
            <a:r>
              <a:rPr lang="sv-SE" dirty="0"/>
              <a:t> in the </a:t>
            </a:r>
            <a:r>
              <a:rPr lang="sv-SE" dirty="0" err="1"/>
              <a:t>development</a:t>
            </a:r>
            <a:r>
              <a:rPr lang="sv-SE" dirty="0"/>
              <a:t> </a:t>
            </a:r>
            <a:r>
              <a:rPr lang="sv-SE" dirty="0" err="1"/>
              <a:t>of</a:t>
            </a:r>
            <a:r>
              <a:rPr lang="sv-SE" dirty="0"/>
              <a:t> </a:t>
            </a:r>
            <a:r>
              <a:rPr lang="sv-SE" dirty="0" err="1"/>
              <a:t>specifcations</a:t>
            </a:r>
            <a:endParaRPr lang="sv-SE" dirty="0"/>
          </a:p>
          <a:p>
            <a:pPr>
              <a:defRPr/>
            </a:pPr>
            <a:r>
              <a:rPr lang="sv-SE" dirty="0" err="1"/>
              <a:t>Put</a:t>
            </a:r>
            <a:r>
              <a:rPr lang="sv-SE" dirty="0"/>
              <a:t> proper </a:t>
            </a:r>
            <a:r>
              <a:rPr lang="sv-SE" dirty="0" err="1"/>
              <a:t>effort</a:t>
            </a:r>
            <a:r>
              <a:rPr lang="sv-SE" dirty="0"/>
              <a:t> </a:t>
            </a:r>
            <a:r>
              <a:rPr lang="sv-SE" dirty="0" err="1"/>
              <a:t>into</a:t>
            </a:r>
            <a:r>
              <a:rPr lang="sv-SE" dirty="0"/>
              <a:t> </a:t>
            </a:r>
            <a:r>
              <a:rPr lang="sv-SE" dirty="0" err="1"/>
              <a:t>development</a:t>
            </a:r>
            <a:r>
              <a:rPr lang="sv-SE" dirty="0"/>
              <a:t> </a:t>
            </a:r>
            <a:r>
              <a:rPr lang="sv-SE" dirty="0" err="1"/>
              <a:t>of</a:t>
            </a:r>
            <a:r>
              <a:rPr lang="sv-SE" dirty="0"/>
              <a:t> </a:t>
            </a:r>
            <a:r>
              <a:rPr lang="sv-SE" dirty="0" err="1"/>
              <a:t>technical</a:t>
            </a:r>
            <a:r>
              <a:rPr lang="sv-SE" dirty="0"/>
              <a:t> </a:t>
            </a:r>
            <a:r>
              <a:rPr lang="sv-SE" dirty="0" err="1"/>
              <a:t>specifications</a:t>
            </a:r>
            <a:endParaRPr lang="sv-SE" dirty="0"/>
          </a:p>
          <a:p>
            <a:pPr lvl="1">
              <a:defRPr/>
            </a:pPr>
            <a:r>
              <a:rPr lang="sv-SE" dirty="0" err="1"/>
              <a:t>Use</a:t>
            </a:r>
            <a:r>
              <a:rPr lang="sv-SE" dirty="0"/>
              <a:t> </a:t>
            </a:r>
            <a:r>
              <a:rPr lang="sv-SE" dirty="0" err="1"/>
              <a:t>previous</a:t>
            </a:r>
            <a:r>
              <a:rPr lang="sv-SE" dirty="0"/>
              <a:t> </a:t>
            </a:r>
            <a:r>
              <a:rPr lang="sv-SE" dirty="0" err="1"/>
              <a:t>specifications</a:t>
            </a:r>
            <a:r>
              <a:rPr lang="sv-SE" dirty="0"/>
              <a:t> as </a:t>
            </a:r>
            <a:r>
              <a:rPr lang="sv-SE" dirty="0" err="1"/>
              <a:t>models</a:t>
            </a:r>
            <a:endParaRPr lang="sv-SE" dirty="0"/>
          </a:p>
          <a:p>
            <a:pPr lvl="1">
              <a:defRPr/>
            </a:pPr>
            <a:r>
              <a:rPr lang="sv-SE" dirty="0"/>
              <a:t>Review by </a:t>
            </a:r>
            <a:r>
              <a:rPr lang="sv-SE" dirty="0" err="1"/>
              <a:t>outside</a:t>
            </a:r>
            <a:r>
              <a:rPr lang="sv-SE" dirty="0"/>
              <a:t> experts</a:t>
            </a:r>
          </a:p>
        </p:txBody>
      </p:sp>
      <p:sp>
        <p:nvSpPr>
          <p:cNvPr id="76803" name="Slide Number Placeholder 3">
            <a:extLst>
              <a:ext uri="{FF2B5EF4-FFF2-40B4-BE49-F238E27FC236}">
                <a16:creationId xmlns:a16="http://schemas.microsoft.com/office/drawing/2014/main" id="{15C0453E-44C0-930E-328C-3B3988B5BE7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D29AE38-B1A4-144C-A5D9-3EF5C4D6236B}" type="slidenum">
              <a:rPr lang="sv-SE" altLang="en-SE">
                <a:solidFill>
                  <a:srgbClr val="898989"/>
                </a:solidFill>
                <a:latin typeface="Calibri" panose="020F0502020204030204" pitchFamily="34" charset="0"/>
              </a:rPr>
              <a:pPr/>
              <a:t>43</a:t>
            </a:fld>
            <a:endParaRPr lang="sv-SE" altLang="en-SE">
              <a:solidFill>
                <a:srgbClr val="898989"/>
              </a:solidFill>
              <a:latin typeface="Calibri" panose="020F0502020204030204" pitchFamily="34" charset="0"/>
            </a:endParaRPr>
          </a:p>
        </p:txBody>
      </p:sp>
      <p:sp>
        <p:nvSpPr>
          <p:cNvPr id="2" name="Date Placeholder 1">
            <a:extLst>
              <a:ext uri="{FF2B5EF4-FFF2-40B4-BE49-F238E27FC236}">
                <a16:creationId xmlns:a16="http://schemas.microsoft.com/office/drawing/2014/main" id="{09A747AA-6CE7-122F-45DC-0F581D24E4FD}"/>
              </a:ext>
            </a:extLst>
          </p:cNvPr>
          <p:cNvSpPr>
            <a:spLocks noGrp="1"/>
          </p:cNvSpPr>
          <p:nvPr>
            <p:ph type="dt" sz="half" idx="10"/>
          </p:nvPr>
        </p:nvSpPr>
        <p:spPr/>
        <p:txBody>
          <a:bodyPr/>
          <a:lstStyle/>
          <a:p>
            <a:pPr>
              <a:defRPr/>
            </a:pPr>
            <a:r>
              <a:rPr lang="sv-SE"/>
              <a:t>Winter 2025</a:t>
            </a:r>
            <a:endParaRPr lang="sv-SE" dirty="0"/>
          </a:p>
        </p:txBody>
      </p:sp>
      <p:sp>
        <p:nvSpPr>
          <p:cNvPr id="4" name="Footer Placeholder 3">
            <a:extLst>
              <a:ext uri="{FF2B5EF4-FFF2-40B4-BE49-F238E27FC236}">
                <a16:creationId xmlns:a16="http://schemas.microsoft.com/office/drawing/2014/main" id="{A889D342-93F5-8355-DFED-A09C6BC6B4F4}"/>
              </a:ext>
            </a:extLst>
          </p:cNvPr>
          <p:cNvSpPr>
            <a:spLocks noGrp="1"/>
          </p:cNvSpPr>
          <p:nvPr>
            <p:ph type="ftr" sz="quarter" idx="11"/>
          </p:nvPr>
        </p:nvSpPr>
        <p:spPr/>
        <p:txBody>
          <a:bodyPr/>
          <a:lstStyle/>
          <a:p>
            <a:pPr>
              <a:defRPr/>
            </a:pPr>
            <a:r>
              <a:rPr lang="sv-SE"/>
              <a:t>Lecture 6 | Refrigeration &amp; Liquefaction - J. G. Weisend II</a:t>
            </a:r>
            <a:endParaRPr lang="sv-SE" dirty="0"/>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82A622F1-6EAA-ACBD-638A-43D3E4354F36}"/>
              </a:ext>
            </a:extLst>
          </p:cNvPr>
          <p:cNvSpPr>
            <a:spLocks noGrp="1"/>
          </p:cNvSpPr>
          <p:nvPr>
            <p:ph type="title"/>
          </p:nvPr>
        </p:nvSpPr>
        <p:spPr>
          <a:xfrm>
            <a:off x="1001713" y="260350"/>
            <a:ext cx="7140575" cy="1143000"/>
          </a:xfrm>
        </p:spPr>
        <p:txBody>
          <a:bodyPr/>
          <a:lstStyle/>
          <a:p>
            <a:pPr algn="ctr"/>
            <a:r>
              <a:rPr lang="sv-SE" altLang="en-SE">
                <a:ea typeface="ＭＳ Ｐゴシック" panose="020B0600070205080204" pitchFamily="34" charset="-128"/>
              </a:rPr>
              <a:t>Best Practices For </a:t>
            </a:r>
            <a:br>
              <a:rPr lang="sv-SE" altLang="en-SE">
                <a:ea typeface="ＭＳ Ｐゴシック" panose="020B0600070205080204" pitchFamily="34" charset="-128"/>
              </a:rPr>
            </a:br>
            <a:r>
              <a:rPr lang="sv-SE" altLang="en-SE">
                <a:ea typeface="ＭＳ Ｐゴシック" panose="020B0600070205080204" pitchFamily="34" charset="-128"/>
              </a:rPr>
              <a:t>Cryoplant Procurement</a:t>
            </a:r>
          </a:p>
        </p:txBody>
      </p:sp>
      <p:sp>
        <p:nvSpPr>
          <p:cNvPr id="3" name="Content Placeholder 2">
            <a:extLst>
              <a:ext uri="{FF2B5EF4-FFF2-40B4-BE49-F238E27FC236}">
                <a16:creationId xmlns:a16="http://schemas.microsoft.com/office/drawing/2014/main" id="{B5A80D48-1CA5-C84A-9E23-29129BEB481F}"/>
              </a:ext>
            </a:extLst>
          </p:cNvPr>
          <p:cNvSpPr>
            <a:spLocks noGrp="1"/>
          </p:cNvSpPr>
          <p:nvPr>
            <p:ph idx="1"/>
          </p:nvPr>
        </p:nvSpPr>
        <p:spPr/>
        <p:txBody>
          <a:bodyPr>
            <a:normAutofit fontScale="92500" lnSpcReduction="20000"/>
          </a:bodyPr>
          <a:lstStyle/>
          <a:p>
            <a:pPr>
              <a:defRPr/>
            </a:pPr>
            <a:r>
              <a:rPr lang="sv-SE" dirty="0" err="1"/>
              <a:t>Work</a:t>
            </a:r>
            <a:r>
              <a:rPr lang="sv-SE" dirty="0"/>
              <a:t> </a:t>
            </a:r>
            <a:r>
              <a:rPr lang="sv-SE" dirty="0" err="1"/>
              <a:t>closely</a:t>
            </a:r>
            <a:r>
              <a:rPr lang="sv-SE" dirty="0"/>
              <a:t> </a:t>
            </a:r>
            <a:r>
              <a:rPr lang="sv-SE" dirty="0" err="1"/>
              <a:t>with</a:t>
            </a:r>
            <a:r>
              <a:rPr lang="sv-SE" dirty="0"/>
              <a:t> </a:t>
            </a:r>
            <a:r>
              <a:rPr lang="sv-SE" dirty="0" err="1"/>
              <a:t>vendor</a:t>
            </a:r>
            <a:r>
              <a:rPr lang="sv-SE" dirty="0"/>
              <a:t> </a:t>
            </a:r>
            <a:r>
              <a:rPr lang="sv-SE" dirty="0" err="1"/>
              <a:t>during</a:t>
            </a:r>
            <a:r>
              <a:rPr lang="sv-SE" dirty="0"/>
              <a:t> design, </a:t>
            </a:r>
            <a:r>
              <a:rPr lang="sv-SE" dirty="0" err="1"/>
              <a:t>construction</a:t>
            </a:r>
            <a:r>
              <a:rPr lang="sv-SE" dirty="0"/>
              <a:t>, installation and </a:t>
            </a:r>
            <a:r>
              <a:rPr lang="sv-SE" dirty="0" err="1"/>
              <a:t>commissioning</a:t>
            </a:r>
            <a:endParaRPr lang="sv-SE" dirty="0"/>
          </a:p>
          <a:p>
            <a:pPr lvl="1">
              <a:defRPr/>
            </a:pPr>
            <a:r>
              <a:rPr lang="sv-SE" dirty="0"/>
              <a:t>Reviews</a:t>
            </a:r>
          </a:p>
          <a:p>
            <a:pPr lvl="1">
              <a:defRPr/>
            </a:pPr>
            <a:r>
              <a:rPr lang="sv-SE" dirty="0"/>
              <a:t>Participation </a:t>
            </a:r>
            <a:r>
              <a:rPr lang="sv-SE" dirty="0" err="1"/>
              <a:t>of</a:t>
            </a:r>
            <a:r>
              <a:rPr lang="sv-SE" dirty="0"/>
              <a:t> </a:t>
            </a:r>
            <a:r>
              <a:rPr lang="sv-SE" dirty="0" err="1"/>
              <a:t>technicians</a:t>
            </a:r>
            <a:r>
              <a:rPr lang="sv-SE" dirty="0"/>
              <a:t> in </a:t>
            </a:r>
            <a:r>
              <a:rPr lang="sv-SE" dirty="0" err="1"/>
              <a:t>commissioning</a:t>
            </a:r>
            <a:endParaRPr lang="sv-SE" dirty="0"/>
          </a:p>
          <a:p>
            <a:pPr lvl="1">
              <a:defRPr/>
            </a:pPr>
            <a:r>
              <a:rPr lang="sv-SE" dirty="0" err="1"/>
              <a:t>Build</a:t>
            </a:r>
            <a:r>
              <a:rPr lang="sv-SE" dirty="0"/>
              <a:t> </a:t>
            </a:r>
            <a:r>
              <a:rPr lang="sv-SE" dirty="0" err="1"/>
              <a:t>up</a:t>
            </a:r>
            <a:r>
              <a:rPr lang="sv-SE" dirty="0"/>
              <a:t> in house </a:t>
            </a:r>
            <a:r>
              <a:rPr lang="sv-SE" dirty="0" err="1"/>
              <a:t>staff</a:t>
            </a:r>
            <a:r>
              <a:rPr lang="sv-SE" dirty="0"/>
              <a:t> </a:t>
            </a:r>
            <a:r>
              <a:rPr lang="sv-SE" dirty="0" err="1"/>
              <a:t>early</a:t>
            </a:r>
            <a:r>
              <a:rPr lang="sv-SE" dirty="0"/>
              <a:t> to </a:t>
            </a:r>
            <a:r>
              <a:rPr lang="sv-SE" dirty="0" err="1"/>
              <a:t>allow</a:t>
            </a:r>
            <a:r>
              <a:rPr lang="sv-SE" dirty="0"/>
              <a:t> for </a:t>
            </a:r>
            <a:r>
              <a:rPr lang="sv-SE" dirty="0" err="1"/>
              <a:t>this</a:t>
            </a:r>
            <a:r>
              <a:rPr lang="sv-SE" dirty="0"/>
              <a:t> approach</a:t>
            </a:r>
          </a:p>
          <a:p>
            <a:pPr>
              <a:defRPr/>
            </a:pPr>
            <a:r>
              <a:rPr lang="sv-SE" dirty="0" err="1"/>
              <a:t>Keep</a:t>
            </a:r>
            <a:r>
              <a:rPr lang="sv-SE" dirty="0"/>
              <a:t> in mind </a:t>
            </a:r>
            <a:r>
              <a:rPr lang="sv-SE" dirty="0" err="1"/>
              <a:t>effort</a:t>
            </a:r>
            <a:r>
              <a:rPr lang="sv-SE" dirty="0"/>
              <a:t> and </a:t>
            </a:r>
            <a:r>
              <a:rPr lang="sv-SE" dirty="0" err="1"/>
              <a:t>time</a:t>
            </a:r>
            <a:r>
              <a:rPr lang="sv-SE" dirty="0"/>
              <a:t> </a:t>
            </a:r>
            <a:r>
              <a:rPr lang="sv-SE" dirty="0" err="1"/>
              <a:t>needed</a:t>
            </a:r>
            <a:r>
              <a:rPr lang="sv-SE" dirty="0"/>
              <a:t> to </a:t>
            </a:r>
            <a:r>
              <a:rPr lang="sv-SE" dirty="0" err="1"/>
              <a:t>optimize</a:t>
            </a:r>
            <a:r>
              <a:rPr lang="sv-SE" dirty="0"/>
              <a:t> </a:t>
            </a:r>
            <a:r>
              <a:rPr lang="sv-SE" dirty="0" err="1"/>
              <a:t>control</a:t>
            </a:r>
            <a:r>
              <a:rPr lang="sv-SE" dirty="0"/>
              <a:t> systems</a:t>
            </a:r>
          </a:p>
          <a:p>
            <a:pPr>
              <a:defRPr/>
            </a:pPr>
            <a:r>
              <a:rPr lang="sv-SE" dirty="0" err="1"/>
              <a:t>Consider</a:t>
            </a:r>
            <a:r>
              <a:rPr lang="sv-SE" dirty="0"/>
              <a:t> computer simulation </a:t>
            </a:r>
            <a:r>
              <a:rPr lang="sv-SE" dirty="0" err="1"/>
              <a:t>of</a:t>
            </a:r>
            <a:r>
              <a:rPr lang="sv-SE" dirty="0"/>
              <a:t> the final system to try </a:t>
            </a:r>
            <a:r>
              <a:rPr lang="sv-SE" dirty="0" err="1"/>
              <a:t>out</a:t>
            </a:r>
            <a:r>
              <a:rPr lang="sv-SE" dirty="0"/>
              <a:t> operating </a:t>
            </a:r>
            <a:r>
              <a:rPr lang="sv-SE" dirty="0" err="1"/>
              <a:t>strategies</a:t>
            </a:r>
            <a:r>
              <a:rPr lang="sv-SE" dirty="0"/>
              <a:t>, </a:t>
            </a:r>
            <a:r>
              <a:rPr lang="sv-SE" dirty="0" err="1"/>
              <a:t>response</a:t>
            </a:r>
            <a:r>
              <a:rPr lang="sv-SE" dirty="0"/>
              <a:t> to </a:t>
            </a:r>
            <a:r>
              <a:rPr lang="sv-SE" dirty="0" err="1"/>
              <a:t>upsets</a:t>
            </a:r>
            <a:r>
              <a:rPr lang="sv-SE" dirty="0"/>
              <a:t> etc.</a:t>
            </a:r>
          </a:p>
          <a:p>
            <a:pPr>
              <a:defRPr/>
            </a:pPr>
            <a:r>
              <a:rPr lang="sv-SE" dirty="0" err="1"/>
              <a:t>Don’t</a:t>
            </a:r>
            <a:r>
              <a:rPr lang="sv-SE" dirty="0"/>
              <a:t> </a:t>
            </a:r>
            <a:r>
              <a:rPr lang="sv-SE" dirty="0" err="1"/>
              <a:t>underestimate</a:t>
            </a:r>
            <a:r>
              <a:rPr lang="sv-SE" dirty="0"/>
              <a:t> the </a:t>
            </a:r>
            <a:r>
              <a:rPr lang="sv-SE" dirty="0" err="1"/>
              <a:t>complexity</a:t>
            </a:r>
            <a:r>
              <a:rPr lang="sv-SE" dirty="0"/>
              <a:t> </a:t>
            </a:r>
            <a:r>
              <a:rPr lang="sv-SE" dirty="0" err="1"/>
              <a:t>of</a:t>
            </a:r>
            <a:r>
              <a:rPr lang="sv-SE" dirty="0"/>
              <a:t> the </a:t>
            </a:r>
            <a:r>
              <a:rPr lang="sv-SE" dirty="0" err="1"/>
              <a:t>warm</a:t>
            </a:r>
            <a:r>
              <a:rPr lang="sv-SE" dirty="0"/>
              <a:t> portion </a:t>
            </a:r>
            <a:r>
              <a:rPr lang="sv-SE" dirty="0" err="1"/>
              <a:t>of</a:t>
            </a:r>
            <a:r>
              <a:rPr lang="sv-SE" dirty="0"/>
              <a:t> the </a:t>
            </a:r>
            <a:r>
              <a:rPr lang="sv-SE" dirty="0" err="1"/>
              <a:t>He</a:t>
            </a:r>
            <a:r>
              <a:rPr lang="sv-SE" dirty="0"/>
              <a:t> system </a:t>
            </a:r>
          </a:p>
          <a:p>
            <a:pPr marL="457200" lvl="1" indent="0">
              <a:buFont typeface="Arial" panose="020B0604020202020204" pitchFamily="34" charset="0"/>
              <a:buNone/>
              <a:defRPr/>
            </a:pPr>
            <a:r>
              <a:rPr lang="sv-SE" dirty="0"/>
              <a:t>	</a:t>
            </a:r>
          </a:p>
        </p:txBody>
      </p:sp>
      <p:sp>
        <p:nvSpPr>
          <p:cNvPr id="77827" name="Slide Number Placeholder 3">
            <a:extLst>
              <a:ext uri="{FF2B5EF4-FFF2-40B4-BE49-F238E27FC236}">
                <a16:creationId xmlns:a16="http://schemas.microsoft.com/office/drawing/2014/main" id="{1FC20218-CC65-5EEF-1EE1-2F02D1421C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0C0CFA6-5EDE-B44F-85A7-EE127C9FC2B3}" type="slidenum">
              <a:rPr lang="sv-SE" altLang="en-SE">
                <a:solidFill>
                  <a:srgbClr val="898989"/>
                </a:solidFill>
                <a:latin typeface="Calibri" panose="020F0502020204030204" pitchFamily="34" charset="0"/>
              </a:rPr>
              <a:pPr/>
              <a:t>44</a:t>
            </a:fld>
            <a:endParaRPr lang="sv-SE" altLang="en-SE">
              <a:solidFill>
                <a:srgbClr val="898989"/>
              </a:solidFill>
              <a:latin typeface="Calibri" panose="020F0502020204030204" pitchFamily="34" charset="0"/>
            </a:endParaRPr>
          </a:p>
        </p:txBody>
      </p:sp>
      <p:sp>
        <p:nvSpPr>
          <p:cNvPr id="2" name="Date Placeholder 1">
            <a:extLst>
              <a:ext uri="{FF2B5EF4-FFF2-40B4-BE49-F238E27FC236}">
                <a16:creationId xmlns:a16="http://schemas.microsoft.com/office/drawing/2014/main" id="{CDE86B13-B74F-2777-5AEB-9785A363D992}"/>
              </a:ext>
            </a:extLst>
          </p:cNvPr>
          <p:cNvSpPr>
            <a:spLocks noGrp="1"/>
          </p:cNvSpPr>
          <p:nvPr>
            <p:ph type="dt" sz="half" idx="10"/>
          </p:nvPr>
        </p:nvSpPr>
        <p:spPr/>
        <p:txBody>
          <a:bodyPr/>
          <a:lstStyle/>
          <a:p>
            <a:pPr>
              <a:defRPr/>
            </a:pPr>
            <a:r>
              <a:rPr lang="sv-SE"/>
              <a:t>Winter 2025</a:t>
            </a:r>
            <a:endParaRPr lang="sv-SE" dirty="0"/>
          </a:p>
        </p:txBody>
      </p:sp>
      <p:sp>
        <p:nvSpPr>
          <p:cNvPr id="4" name="Footer Placeholder 3">
            <a:extLst>
              <a:ext uri="{FF2B5EF4-FFF2-40B4-BE49-F238E27FC236}">
                <a16:creationId xmlns:a16="http://schemas.microsoft.com/office/drawing/2014/main" id="{763813B5-7A81-62D1-1D8D-A3F7F0A35E67}"/>
              </a:ext>
            </a:extLst>
          </p:cNvPr>
          <p:cNvSpPr>
            <a:spLocks noGrp="1"/>
          </p:cNvSpPr>
          <p:nvPr>
            <p:ph type="ftr" sz="quarter" idx="11"/>
          </p:nvPr>
        </p:nvSpPr>
        <p:spPr/>
        <p:txBody>
          <a:bodyPr/>
          <a:lstStyle/>
          <a:p>
            <a:pPr>
              <a:defRPr/>
            </a:pPr>
            <a:r>
              <a:rPr lang="sv-SE"/>
              <a:t>Lecture 6 | Refrigeration &amp; Liquefaction - J. G. Weisend II</a:t>
            </a:r>
            <a:endParaRPr lang="sv-SE"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a:extLst>
              <a:ext uri="{FF2B5EF4-FFF2-40B4-BE49-F238E27FC236}">
                <a16:creationId xmlns:a16="http://schemas.microsoft.com/office/drawing/2014/main" id="{29632226-54F6-FDFA-5509-E29DD06332B7}"/>
              </a:ext>
            </a:extLst>
          </p:cNvPr>
          <p:cNvSpPr>
            <a:spLocks noGrp="1"/>
          </p:cNvSpPr>
          <p:nvPr>
            <p:ph type="title"/>
          </p:nvPr>
        </p:nvSpPr>
        <p:spPr>
          <a:xfrm>
            <a:off x="1143000" y="76200"/>
            <a:ext cx="7138988" cy="1143000"/>
          </a:xfrm>
        </p:spPr>
        <p:txBody>
          <a:bodyPr/>
          <a:lstStyle/>
          <a:p>
            <a:pPr eaLnBrk="1" hangingPunct="1"/>
            <a:r>
              <a:rPr lang="en-US" altLang="sv-SE">
                <a:ea typeface="ＭＳ Ｐゴシック" panose="020B0600070205080204" pitchFamily="34" charset="-128"/>
              </a:rPr>
              <a:t>Refrigerators vs. Liquefiers</a:t>
            </a:r>
          </a:p>
        </p:txBody>
      </p:sp>
      <p:sp>
        <p:nvSpPr>
          <p:cNvPr id="22530" name="Content Placeholder 1">
            <a:extLst>
              <a:ext uri="{FF2B5EF4-FFF2-40B4-BE49-F238E27FC236}">
                <a16:creationId xmlns:a16="http://schemas.microsoft.com/office/drawing/2014/main" id="{2F934B31-841B-ECEB-4D78-B2E411650744}"/>
              </a:ext>
            </a:extLst>
          </p:cNvPr>
          <p:cNvSpPr>
            <a:spLocks noGrp="1"/>
          </p:cNvSpPr>
          <p:nvPr>
            <p:ph idx="1"/>
          </p:nvPr>
        </p:nvSpPr>
        <p:spPr>
          <a:xfrm>
            <a:off x="457200" y="1600200"/>
            <a:ext cx="8458200" cy="4525963"/>
          </a:xfrm>
        </p:spPr>
        <p:txBody>
          <a:bodyPr/>
          <a:lstStyle/>
          <a:p>
            <a:pPr eaLnBrk="1" hangingPunct="1">
              <a:lnSpc>
                <a:spcPct val="80000"/>
              </a:lnSpc>
            </a:pPr>
            <a:r>
              <a:rPr lang="en-US" altLang="sv-SE" u="sng">
                <a:ea typeface="ＭＳ Ｐゴシック" panose="020B0600070205080204" pitchFamily="34" charset="-128"/>
              </a:rPr>
              <a:t>Refrigerators</a:t>
            </a:r>
            <a:r>
              <a:rPr lang="en-US" altLang="sv-SE">
                <a:ea typeface="ＭＳ Ｐゴシック" panose="020B0600070205080204" pitchFamily="34" charset="-128"/>
              </a:rPr>
              <a:t> are closed cycle systems</a:t>
            </a:r>
          </a:p>
          <a:p>
            <a:pPr lvl="1" eaLnBrk="1" hangingPunct="1">
              <a:lnSpc>
                <a:spcPct val="80000"/>
              </a:lnSpc>
            </a:pPr>
            <a:r>
              <a:rPr lang="en-US" altLang="sv-SE">
                <a:ea typeface="ＭＳ Ｐゴシック" panose="020B0600070205080204" pitchFamily="34" charset="-128"/>
              </a:rPr>
              <a:t>They provide cooling and can create liquids but all the mass flow is returned to the start of the cycle</a:t>
            </a:r>
          </a:p>
          <a:p>
            <a:pPr lvl="1" eaLnBrk="1" hangingPunct="1">
              <a:lnSpc>
                <a:spcPct val="80000"/>
              </a:lnSpc>
            </a:pPr>
            <a:r>
              <a:rPr lang="en-US" altLang="sv-SE">
                <a:ea typeface="ＭＳ Ｐゴシック" panose="020B0600070205080204" pitchFamily="34" charset="-128"/>
              </a:rPr>
              <a:t>Such systems are said to have </a:t>
            </a:r>
            <a:r>
              <a:rPr lang="ja-JP" altLang="en-US">
                <a:ea typeface="ＭＳ Ｐゴシック" panose="020B0600070205080204" pitchFamily="34" charset="-128"/>
              </a:rPr>
              <a:t>“</a:t>
            </a:r>
            <a:r>
              <a:rPr lang="en-US" altLang="ja-JP">
                <a:ea typeface="ＭＳ Ｐゴシック" panose="020B0600070205080204" pitchFamily="34" charset="-128"/>
              </a:rPr>
              <a:t>balanced flow</a:t>
            </a:r>
            <a:r>
              <a:rPr lang="ja-JP" altLang="en-US">
                <a:ea typeface="ＭＳ Ｐゴシック" panose="020B0600070205080204" pitchFamily="34" charset="-128"/>
              </a:rPr>
              <a:t>”</a:t>
            </a:r>
            <a:endParaRPr lang="en-US" altLang="ja-JP">
              <a:ea typeface="ＭＳ Ｐゴシック" panose="020B0600070205080204" pitchFamily="34" charset="-128"/>
            </a:endParaRPr>
          </a:p>
          <a:p>
            <a:pPr eaLnBrk="1" hangingPunct="1">
              <a:lnSpc>
                <a:spcPct val="80000"/>
              </a:lnSpc>
            </a:pPr>
            <a:r>
              <a:rPr lang="en-US" altLang="sv-SE" u="sng">
                <a:ea typeface="ＭＳ Ｐゴシック" panose="020B0600070205080204" pitchFamily="34" charset="-128"/>
              </a:rPr>
              <a:t>Liquefiers</a:t>
            </a:r>
            <a:r>
              <a:rPr lang="en-US" altLang="sv-SE">
                <a:ea typeface="ＭＳ Ｐゴシック" panose="020B0600070205080204" pitchFamily="34" charset="-128"/>
              </a:rPr>
              <a:t> are open cycle systems</a:t>
            </a:r>
          </a:p>
          <a:p>
            <a:pPr lvl="1" eaLnBrk="1" hangingPunct="1">
              <a:lnSpc>
                <a:spcPct val="80000"/>
              </a:lnSpc>
            </a:pPr>
            <a:r>
              <a:rPr lang="en-US" altLang="sv-SE">
                <a:ea typeface="ＭＳ Ｐゴシック" panose="020B0600070205080204" pitchFamily="34" charset="-128"/>
              </a:rPr>
              <a:t>They provide a liquid which is then drawn off and used elsewhere</a:t>
            </a:r>
          </a:p>
          <a:p>
            <a:pPr lvl="1" eaLnBrk="1" hangingPunct="1">
              <a:lnSpc>
                <a:spcPct val="80000"/>
              </a:lnSpc>
            </a:pPr>
            <a:r>
              <a:rPr lang="en-US" altLang="sv-SE">
                <a:ea typeface="ＭＳ Ｐゴシック" panose="020B0600070205080204" pitchFamily="34" charset="-128"/>
              </a:rPr>
              <a:t>These have </a:t>
            </a:r>
            <a:r>
              <a:rPr lang="ja-JP" altLang="en-US">
                <a:ea typeface="ＭＳ Ｐゴシック" panose="020B0600070205080204" pitchFamily="34" charset="-128"/>
              </a:rPr>
              <a:t>“</a:t>
            </a:r>
            <a:r>
              <a:rPr lang="en-US" altLang="ja-JP">
                <a:ea typeface="ＭＳ Ｐゴシック" panose="020B0600070205080204" pitchFamily="34" charset="-128"/>
              </a:rPr>
              <a:t>unbalanced flows</a:t>
            </a:r>
            <a:r>
              <a:rPr lang="ja-JP" altLang="en-US">
                <a:ea typeface="ＭＳ Ｐゴシック" panose="020B0600070205080204" pitchFamily="34" charset="-128"/>
              </a:rPr>
              <a:t>”</a:t>
            </a:r>
            <a:r>
              <a:rPr lang="en-US" altLang="ja-JP">
                <a:ea typeface="ＭＳ Ｐゴシック" panose="020B0600070205080204" pitchFamily="34" charset="-128"/>
              </a:rPr>
              <a:t> the amount of mass returned to the start of the cycle is less than the amount that started by the mass that was converted to liquid. </a:t>
            </a:r>
          </a:p>
          <a:p>
            <a:pPr lvl="1" eaLnBrk="1" hangingPunct="1">
              <a:lnSpc>
                <a:spcPct val="80000"/>
              </a:lnSpc>
            </a:pPr>
            <a:r>
              <a:rPr lang="en-US" altLang="sv-SE">
                <a:ea typeface="ＭＳ Ｐゴシック" panose="020B0600070205080204" pitchFamily="34" charset="-128"/>
              </a:rPr>
              <a:t>In order to keep the cycle running this mass would have to be added as room temperature gas.</a:t>
            </a:r>
          </a:p>
        </p:txBody>
      </p:sp>
      <p:sp>
        <p:nvSpPr>
          <p:cNvPr id="22531" name="Date Placeholder 5">
            <a:extLst>
              <a:ext uri="{FF2B5EF4-FFF2-40B4-BE49-F238E27FC236}">
                <a16:creationId xmlns:a16="http://schemas.microsoft.com/office/drawing/2014/main" id="{EABBD1B5-F3EB-0B8D-6A20-0CE80097ECD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22532" name="Footer Placeholder 3">
            <a:extLst>
              <a:ext uri="{FF2B5EF4-FFF2-40B4-BE49-F238E27FC236}">
                <a16:creationId xmlns:a16="http://schemas.microsoft.com/office/drawing/2014/main" id="{465AD6C5-0BE1-4D54-0B4A-1AE8490BE05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6 | Refrigeration &amp; Liquefaction - J. G. Weisend II</a:t>
            </a:r>
          </a:p>
        </p:txBody>
      </p:sp>
      <p:sp>
        <p:nvSpPr>
          <p:cNvPr id="22533" name="Slide Number Placeholder 4">
            <a:extLst>
              <a:ext uri="{FF2B5EF4-FFF2-40B4-BE49-F238E27FC236}">
                <a16:creationId xmlns:a16="http://schemas.microsoft.com/office/drawing/2014/main" id="{527644B8-D164-204F-FCF7-7C1C2F437E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7B1B11DD-0E47-E24D-BF06-72BEB7EDB686}" type="slidenum">
              <a:rPr lang="en-US" altLang="sv-SE" sz="1000">
                <a:solidFill>
                  <a:srgbClr val="064308"/>
                </a:solidFill>
                <a:latin typeface="Arial" panose="020B0604020202020204" pitchFamily="34" charset="0"/>
              </a:rPr>
              <a:pPr eaLnBrk="0" hangingPunct="0">
                <a:spcBef>
                  <a:spcPct val="0"/>
                </a:spcBef>
                <a:buFontTx/>
                <a:buNone/>
              </a:pPr>
              <a:t>5</a:t>
            </a:fld>
            <a:endParaRPr lang="en-US" altLang="sv-SE" sz="1000">
              <a:solidFill>
                <a:srgbClr val="064308"/>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a:extLst>
              <a:ext uri="{FF2B5EF4-FFF2-40B4-BE49-F238E27FC236}">
                <a16:creationId xmlns:a16="http://schemas.microsoft.com/office/drawing/2014/main" id="{3EDF53D5-4DFE-BAEE-2B6E-43D04119A6DD}"/>
              </a:ext>
            </a:extLst>
          </p:cNvPr>
          <p:cNvSpPr>
            <a:spLocks noGrp="1"/>
          </p:cNvSpPr>
          <p:nvPr>
            <p:ph type="title"/>
          </p:nvPr>
        </p:nvSpPr>
        <p:spPr>
          <a:xfrm>
            <a:off x="1371600" y="152400"/>
            <a:ext cx="7138988" cy="1143000"/>
          </a:xfrm>
        </p:spPr>
        <p:txBody>
          <a:bodyPr/>
          <a:lstStyle/>
          <a:p>
            <a:pPr eaLnBrk="1" hangingPunct="1"/>
            <a:r>
              <a:rPr lang="en-US" altLang="sv-SE">
                <a:ea typeface="ＭＳ Ｐゴシック" panose="020B0600070205080204" pitchFamily="34" charset="-128"/>
              </a:rPr>
              <a:t>Refrigerators vs. Liquefiers</a:t>
            </a:r>
          </a:p>
        </p:txBody>
      </p:sp>
      <p:sp>
        <p:nvSpPr>
          <p:cNvPr id="23554" name="Date Placeholder 5">
            <a:extLst>
              <a:ext uri="{FF2B5EF4-FFF2-40B4-BE49-F238E27FC236}">
                <a16:creationId xmlns:a16="http://schemas.microsoft.com/office/drawing/2014/main" id="{2B6192B3-897E-0005-40AB-DAF0A8CDB46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23555" name="Footer Placeholder 3">
            <a:extLst>
              <a:ext uri="{FF2B5EF4-FFF2-40B4-BE49-F238E27FC236}">
                <a16:creationId xmlns:a16="http://schemas.microsoft.com/office/drawing/2014/main" id="{B775ACCF-A12E-C8D3-3764-B7D5E199951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6 | Refrigeration &amp; Liquefaction - J. G. Weisend II</a:t>
            </a:r>
          </a:p>
        </p:txBody>
      </p:sp>
      <p:sp>
        <p:nvSpPr>
          <p:cNvPr id="23556" name="Slide Number Placeholder 4">
            <a:extLst>
              <a:ext uri="{FF2B5EF4-FFF2-40B4-BE49-F238E27FC236}">
                <a16:creationId xmlns:a16="http://schemas.microsoft.com/office/drawing/2014/main" id="{52BE5ACA-9721-E0DB-F3FB-E553722451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6BF517FA-BA7C-6E4D-96FB-3A7CE0AE0486}" type="slidenum">
              <a:rPr lang="en-US" altLang="sv-SE" sz="1000">
                <a:solidFill>
                  <a:srgbClr val="064308"/>
                </a:solidFill>
                <a:latin typeface="Arial" panose="020B0604020202020204" pitchFamily="34" charset="0"/>
              </a:rPr>
              <a:pPr eaLnBrk="0" hangingPunct="0">
                <a:spcBef>
                  <a:spcPct val="0"/>
                </a:spcBef>
                <a:buFontTx/>
                <a:buNone/>
              </a:pPr>
              <a:t>6</a:t>
            </a:fld>
            <a:endParaRPr lang="en-US" altLang="sv-SE" sz="1000">
              <a:solidFill>
                <a:srgbClr val="064308"/>
              </a:solidFill>
              <a:latin typeface="Arial" panose="020B0604020202020204" pitchFamily="34" charset="0"/>
            </a:endParaRPr>
          </a:p>
        </p:txBody>
      </p:sp>
      <p:grpSp>
        <p:nvGrpSpPr>
          <p:cNvPr id="23557" name="Group 63">
            <a:extLst>
              <a:ext uri="{FF2B5EF4-FFF2-40B4-BE49-F238E27FC236}">
                <a16:creationId xmlns:a16="http://schemas.microsoft.com/office/drawing/2014/main" id="{E5A2C7AC-7717-C27B-5CE6-A0DC35026754}"/>
              </a:ext>
            </a:extLst>
          </p:cNvPr>
          <p:cNvGrpSpPr>
            <a:grpSpLocks/>
          </p:cNvGrpSpPr>
          <p:nvPr/>
        </p:nvGrpSpPr>
        <p:grpSpPr bwMode="auto">
          <a:xfrm>
            <a:off x="5029200" y="1524000"/>
            <a:ext cx="3659188" cy="3657600"/>
            <a:chOff x="228600" y="1219200"/>
            <a:chExt cx="3658394" cy="3657600"/>
          </a:xfrm>
        </p:grpSpPr>
        <p:grpSp>
          <p:nvGrpSpPr>
            <p:cNvPr id="23571" name="Group 37">
              <a:extLst>
                <a:ext uri="{FF2B5EF4-FFF2-40B4-BE49-F238E27FC236}">
                  <a16:creationId xmlns:a16="http://schemas.microsoft.com/office/drawing/2014/main" id="{0B815B84-9C24-D3A2-56C8-9822940069FB}"/>
                </a:ext>
              </a:extLst>
            </p:cNvPr>
            <p:cNvGrpSpPr>
              <a:grpSpLocks/>
            </p:cNvGrpSpPr>
            <p:nvPr/>
          </p:nvGrpSpPr>
          <p:grpSpPr bwMode="auto">
            <a:xfrm>
              <a:off x="228600" y="1219200"/>
              <a:ext cx="3658394" cy="3036332"/>
              <a:chOff x="762000" y="1600200"/>
              <a:chExt cx="3658394" cy="3036332"/>
            </a:xfrm>
          </p:grpSpPr>
          <p:sp>
            <p:nvSpPr>
              <p:cNvPr id="9" name="Rectangle 8">
                <a:extLst>
                  <a:ext uri="{FF2B5EF4-FFF2-40B4-BE49-F238E27FC236}">
                    <a16:creationId xmlns:a16="http://schemas.microsoft.com/office/drawing/2014/main" id="{A0F61044-CA77-4E4D-92AA-B27FE8E31EEC}"/>
                  </a:ext>
                </a:extLst>
              </p:cNvPr>
              <p:cNvSpPr>
                <a:spLocks noChangeArrowheads="1"/>
              </p:cNvSpPr>
              <p:nvPr/>
            </p:nvSpPr>
            <p:spPr bwMode="auto">
              <a:xfrm>
                <a:off x="762000" y="2743200"/>
                <a:ext cx="1066569" cy="533400"/>
              </a:xfrm>
              <a:prstGeom prst="rect">
                <a:avLst/>
              </a:prstGeom>
              <a:gradFill rotWithShape="1">
                <a:gsLst>
                  <a:gs pos="0">
                    <a:srgbClr val="AAC2DE"/>
                  </a:gs>
                  <a:gs pos="100000">
                    <a:srgbClr val="0C5C8B"/>
                  </a:gs>
                </a:gsLst>
                <a:lin ang="5400000"/>
              </a:gradFill>
              <a:ln w="9525">
                <a:solidFill>
                  <a:srgbClr val="18567B"/>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dirty="0">
                    <a:solidFill>
                      <a:schemeClr val="lt1"/>
                    </a:solidFill>
                    <a:latin typeface="+mn-lt"/>
                    <a:ea typeface="+mn-ea"/>
                  </a:rPr>
                  <a:t>Liquefier</a:t>
                </a:r>
              </a:p>
            </p:txBody>
          </p:sp>
          <p:sp>
            <p:nvSpPr>
              <p:cNvPr id="23574" name="TextBox 32">
                <a:extLst>
                  <a:ext uri="{FF2B5EF4-FFF2-40B4-BE49-F238E27FC236}">
                    <a16:creationId xmlns:a16="http://schemas.microsoft.com/office/drawing/2014/main" id="{75C2839C-48FA-B3DD-8588-1CCD50E315C5}"/>
                  </a:ext>
                </a:extLst>
              </p:cNvPr>
              <p:cNvSpPr txBox="1">
                <a:spLocks noChangeArrowheads="1"/>
              </p:cNvSpPr>
              <p:nvPr/>
            </p:nvSpPr>
            <p:spPr bwMode="auto">
              <a:xfrm>
                <a:off x="1600200" y="1600200"/>
                <a:ext cx="6078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LHe</a:t>
                </a:r>
              </a:p>
            </p:txBody>
          </p:sp>
          <p:sp>
            <p:nvSpPr>
              <p:cNvPr id="23575" name="TextBox 33">
                <a:extLst>
                  <a:ext uri="{FF2B5EF4-FFF2-40B4-BE49-F238E27FC236}">
                    <a16:creationId xmlns:a16="http://schemas.microsoft.com/office/drawing/2014/main" id="{F6D18990-54CB-7CFA-00A3-07A184230D18}"/>
                  </a:ext>
                </a:extLst>
              </p:cNvPr>
              <p:cNvSpPr txBox="1">
                <a:spLocks noChangeArrowheads="1"/>
              </p:cNvSpPr>
              <p:nvPr/>
            </p:nvSpPr>
            <p:spPr bwMode="auto">
              <a:xfrm>
                <a:off x="2971800" y="1600200"/>
                <a:ext cx="6078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LHe</a:t>
                </a:r>
              </a:p>
            </p:txBody>
          </p:sp>
          <p:sp>
            <p:nvSpPr>
              <p:cNvPr id="10" name="Flowchart: Magnetic Disk 9">
                <a:extLst>
                  <a:ext uri="{FF2B5EF4-FFF2-40B4-BE49-F238E27FC236}">
                    <a16:creationId xmlns:a16="http://schemas.microsoft.com/office/drawing/2014/main" id="{4A35B2DF-3A3D-844C-B739-C8228FDECBCF}"/>
                  </a:ext>
                </a:extLst>
              </p:cNvPr>
              <p:cNvSpPr>
                <a:spLocks noChangeArrowheads="1"/>
              </p:cNvSpPr>
              <p:nvPr/>
            </p:nvSpPr>
            <p:spPr bwMode="auto">
              <a:xfrm>
                <a:off x="2287257" y="2514600"/>
                <a:ext cx="685651" cy="914400"/>
              </a:xfrm>
              <a:prstGeom prst="flowChartMagneticDisk">
                <a:avLst/>
              </a:prstGeom>
              <a:gradFill rotWithShape="1">
                <a:gsLst>
                  <a:gs pos="0">
                    <a:srgbClr val="AAC2DE"/>
                  </a:gs>
                  <a:gs pos="100000">
                    <a:srgbClr val="0C5C8B"/>
                  </a:gs>
                </a:gsLst>
                <a:lin ang="5400000"/>
              </a:gradFill>
              <a:ln w="9525">
                <a:solidFill>
                  <a:srgbClr val="18567B"/>
                </a:solidFill>
                <a:round/>
                <a:headEnd/>
                <a:tailEnd/>
              </a:ln>
              <a:effectLst>
                <a:outerShdw blurRad="40000" dist="23000" dir="5400000" rotWithShape="0">
                  <a:srgbClr val="808080">
                    <a:alpha val="34998"/>
                  </a:srgbClr>
                </a:outerShdw>
              </a:effectLst>
            </p:spPr>
            <p:txBody>
              <a:bodyPr anchor="ctr"/>
              <a:lstStyle/>
              <a:p>
                <a:pPr algn="ctr" eaLnBrk="1" hangingPunct="1">
                  <a:defRPr/>
                </a:pPr>
                <a:r>
                  <a:rPr lang="en-US" dirty="0" err="1">
                    <a:solidFill>
                      <a:schemeClr val="lt1"/>
                    </a:solidFill>
                    <a:latin typeface="+mn-lt"/>
                    <a:ea typeface="+mn-ea"/>
                  </a:rPr>
                  <a:t>LHe</a:t>
                </a:r>
                <a:endParaRPr lang="en-US" dirty="0">
                  <a:solidFill>
                    <a:schemeClr val="lt1"/>
                  </a:solidFill>
                  <a:latin typeface="+mn-lt"/>
                  <a:ea typeface="+mn-ea"/>
                </a:endParaRPr>
              </a:p>
            </p:txBody>
          </p:sp>
          <p:sp>
            <p:nvSpPr>
              <p:cNvPr id="13" name="Rectangle 12">
                <a:extLst>
                  <a:ext uri="{FF2B5EF4-FFF2-40B4-BE49-F238E27FC236}">
                    <a16:creationId xmlns:a16="http://schemas.microsoft.com/office/drawing/2014/main" id="{A367F5F1-253E-C942-9437-504E7CE094DC}"/>
                  </a:ext>
                </a:extLst>
              </p:cNvPr>
              <p:cNvSpPr>
                <a:spLocks noChangeArrowheads="1"/>
              </p:cNvSpPr>
              <p:nvPr/>
            </p:nvSpPr>
            <p:spPr bwMode="auto">
              <a:xfrm>
                <a:off x="3353825" y="2743200"/>
                <a:ext cx="1066569" cy="533400"/>
              </a:xfrm>
              <a:prstGeom prst="rect">
                <a:avLst/>
              </a:prstGeom>
              <a:gradFill rotWithShape="1">
                <a:gsLst>
                  <a:gs pos="0">
                    <a:srgbClr val="AAC2DE"/>
                  </a:gs>
                  <a:gs pos="100000">
                    <a:srgbClr val="0C5C8B"/>
                  </a:gs>
                </a:gsLst>
                <a:lin ang="5400000"/>
              </a:gradFill>
              <a:ln w="9525">
                <a:solidFill>
                  <a:srgbClr val="18567B"/>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dirty="0">
                    <a:solidFill>
                      <a:schemeClr val="lt1"/>
                    </a:solidFill>
                    <a:latin typeface="+mn-lt"/>
                    <a:ea typeface="+mn-ea"/>
                  </a:rPr>
                  <a:t>System</a:t>
                </a:r>
              </a:p>
            </p:txBody>
          </p:sp>
          <p:cxnSp>
            <p:nvCxnSpPr>
              <p:cNvPr id="15" name="Straight Arrow Connector 14">
                <a:extLst>
                  <a:ext uri="{FF2B5EF4-FFF2-40B4-BE49-F238E27FC236}">
                    <a16:creationId xmlns:a16="http://schemas.microsoft.com/office/drawing/2014/main" id="{B56D462A-0E3D-0246-9E3A-A88E36E83450}"/>
                  </a:ext>
                </a:extLst>
              </p:cNvPr>
              <p:cNvCxnSpPr>
                <a:cxnSpLocks noChangeShapeType="1"/>
              </p:cNvCxnSpPr>
              <p:nvPr/>
            </p:nvCxnSpPr>
            <p:spPr bwMode="auto">
              <a:xfrm rot="5400000" flipH="1" flipV="1">
                <a:off x="761917" y="2362200"/>
                <a:ext cx="763588" cy="1588"/>
              </a:xfrm>
              <a:prstGeom prst="straightConnector1">
                <a:avLst/>
              </a:prstGeom>
              <a:noFill/>
              <a:ln w="25400">
                <a:solidFill>
                  <a:srgbClr val="4EA5D8"/>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Arrow Connector 17">
                <a:extLst>
                  <a:ext uri="{FF2B5EF4-FFF2-40B4-BE49-F238E27FC236}">
                    <a16:creationId xmlns:a16="http://schemas.microsoft.com/office/drawing/2014/main" id="{FC1668D0-9B33-804C-8019-D859B2B7F250}"/>
                  </a:ext>
                </a:extLst>
              </p:cNvPr>
              <p:cNvCxnSpPr>
                <a:cxnSpLocks noChangeShapeType="1"/>
              </p:cNvCxnSpPr>
              <p:nvPr/>
            </p:nvCxnSpPr>
            <p:spPr bwMode="auto">
              <a:xfrm>
                <a:off x="1144505" y="1981200"/>
                <a:ext cx="1295119" cy="1588"/>
              </a:xfrm>
              <a:prstGeom prst="straightConnector1">
                <a:avLst/>
              </a:prstGeom>
              <a:noFill/>
              <a:ln w="25400">
                <a:solidFill>
                  <a:srgbClr val="4EA5D8"/>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Arrow Connector 19">
                <a:extLst>
                  <a:ext uri="{FF2B5EF4-FFF2-40B4-BE49-F238E27FC236}">
                    <a16:creationId xmlns:a16="http://schemas.microsoft.com/office/drawing/2014/main" id="{C8337757-69CB-CE49-831B-A891D07A06C8}"/>
                  </a:ext>
                </a:extLst>
              </p:cNvPr>
              <p:cNvCxnSpPr>
                <a:cxnSpLocks noChangeShapeType="1"/>
              </p:cNvCxnSpPr>
              <p:nvPr/>
            </p:nvCxnSpPr>
            <p:spPr bwMode="auto">
              <a:xfrm rot="5400000">
                <a:off x="2095930" y="2324894"/>
                <a:ext cx="685800" cy="1588"/>
              </a:xfrm>
              <a:prstGeom prst="straightConnector1">
                <a:avLst/>
              </a:prstGeom>
              <a:noFill/>
              <a:ln w="25400">
                <a:solidFill>
                  <a:srgbClr val="4EA5D8"/>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Arrow Connector 21">
                <a:extLst>
                  <a:ext uri="{FF2B5EF4-FFF2-40B4-BE49-F238E27FC236}">
                    <a16:creationId xmlns:a16="http://schemas.microsoft.com/office/drawing/2014/main" id="{476D642C-F034-0B45-B072-81959B3632DF}"/>
                  </a:ext>
                </a:extLst>
              </p:cNvPr>
              <p:cNvCxnSpPr>
                <a:cxnSpLocks noChangeShapeType="1"/>
              </p:cNvCxnSpPr>
              <p:nvPr/>
            </p:nvCxnSpPr>
            <p:spPr bwMode="auto">
              <a:xfrm rot="5400000" flipH="1" flipV="1">
                <a:off x="2400664" y="2324894"/>
                <a:ext cx="685800" cy="1588"/>
              </a:xfrm>
              <a:prstGeom prst="straightConnector1">
                <a:avLst/>
              </a:prstGeom>
              <a:noFill/>
              <a:ln w="25400">
                <a:solidFill>
                  <a:srgbClr val="4EA5D8"/>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Arrow Connector 23">
                <a:extLst>
                  <a:ext uri="{FF2B5EF4-FFF2-40B4-BE49-F238E27FC236}">
                    <a16:creationId xmlns:a16="http://schemas.microsoft.com/office/drawing/2014/main" id="{ADFA72E4-C045-AC42-BE48-294DE30DDAD4}"/>
                  </a:ext>
                </a:extLst>
              </p:cNvPr>
              <p:cNvCxnSpPr>
                <a:cxnSpLocks noChangeShapeType="1"/>
              </p:cNvCxnSpPr>
              <p:nvPr/>
            </p:nvCxnSpPr>
            <p:spPr bwMode="auto">
              <a:xfrm>
                <a:off x="2744358" y="1981200"/>
                <a:ext cx="1066569" cy="1588"/>
              </a:xfrm>
              <a:prstGeom prst="straightConnector1">
                <a:avLst/>
              </a:prstGeom>
              <a:noFill/>
              <a:ln w="25400">
                <a:solidFill>
                  <a:srgbClr val="4EA5D8"/>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Straight Arrow Connector 25">
                <a:extLst>
                  <a:ext uri="{FF2B5EF4-FFF2-40B4-BE49-F238E27FC236}">
                    <a16:creationId xmlns:a16="http://schemas.microsoft.com/office/drawing/2014/main" id="{84862078-C784-7348-B629-3F887F1CFEBA}"/>
                  </a:ext>
                </a:extLst>
              </p:cNvPr>
              <p:cNvCxnSpPr>
                <a:cxnSpLocks noChangeShapeType="1"/>
              </p:cNvCxnSpPr>
              <p:nvPr/>
            </p:nvCxnSpPr>
            <p:spPr bwMode="auto">
              <a:xfrm rot="5400000">
                <a:off x="3429132" y="2362994"/>
                <a:ext cx="762000" cy="1588"/>
              </a:xfrm>
              <a:prstGeom prst="straightConnector1">
                <a:avLst/>
              </a:prstGeom>
              <a:noFill/>
              <a:ln w="25400">
                <a:solidFill>
                  <a:srgbClr val="4EA5D8"/>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Straight Arrow Connector 27">
                <a:extLst>
                  <a:ext uri="{FF2B5EF4-FFF2-40B4-BE49-F238E27FC236}">
                    <a16:creationId xmlns:a16="http://schemas.microsoft.com/office/drawing/2014/main" id="{00CAFFE9-B1E4-4F4D-B832-4151195DC30C}"/>
                  </a:ext>
                </a:extLst>
              </p:cNvPr>
              <p:cNvCxnSpPr>
                <a:cxnSpLocks noChangeShapeType="1"/>
                <a:stCxn id="13" idx="2"/>
              </p:cNvCxnSpPr>
              <p:nvPr/>
            </p:nvCxnSpPr>
            <p:spPr bwMode="auto">
              <a:xfrm rot="5400000">
                <a:off x="3467216" y="3696494"/>
                <a:ext cx="838200" cy="1588"/>
              </a:xfrm>
              <a:prstGeom prst="straightConnector1">
                <a:avLst/>
              </a:prstGeom>
              <a:noFill/>
              <a:ln w="25400">
                <a:solidFill>
                  <a:srgbClr val="4EA5D8"/>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0" name="Straight Arrow Connector 29">
                <a:extLst>
                  <a:ext uri="{FF2B5EF4-FFF2-40B4-BE49-F238E27FC236}">
                    <a16:creationId xmlns:a16="http://schemas.microsoft.com/office/drawing/2014/main" id="{D8D2011C-8E88-234D-870C-468F4DA5DE9F}"/>
                  </a:ext>
                </a:extLst>
              </p:cNvPr>
              <p:cNvCxnSpPr>
                <a:cxnSpLocks noChangeShapeType="1"/>
              </p:cNvCxnSpPr>
              <p:nvPr/>
            </p:nvCxnSpPr>
            <p:spPr bwMode="auto">
              <a:xfrm rot="10800000">
                <a:off x="1144505" y="4114800"/>
                <a:ext cx="2742605" cy="1588"/>
              </a:xfrm>
              <a:prstGeom prst="straightConnector1">
                <a:avLst/>
              </a:prstGeom>
              <a:noFill/>
              <a:ln w="25400">
                <a:solidFill>
                  <a:srgbClr val="4EA5D8"/>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2" name="Straight Arrow Connector 31">
                <a:extLst>
                  <a:ext uri="{FF2B5EF4-FFF2-40B4-BE49-F238E27FC236}">
                    <a16:creationId xmlns:a16="http://schemas.microsoft.com/office/drawing/2014/main" id="{E1E1FB13-0787-534F-ACB4-CFF6037314DE}"/>
                  </a:ext>
                </a:extLst>
              </p:cNvPr>
              <p:cNvCxnSpPr>
                <a:cxnSpLocks noChangeShapeType="1"/>
              </p:cNvCxnSpPr>
              <p:nvPr/>
            </p:nvCxnSpPr>
            <p:spPr bwMode="auto">
              <a:xfrm rot="5400000" flipH="1" flipV="1">
                <a:off x="724611" y="3696494"/>
                <a:ext cx="838200" cy="1588"/>
              </a:xfrm>
              <a:prstGeom prst="straightConnector1">
                <a:avLst/>
              </a:prstGeom>
              <a:noFill/>
              <a:ln w="25400">
                <a:solidFill>
                  <a:srgbClr val="4EA5D8"/>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3587" name="TextBox 34">
                <a:extLst>
                  <a:ext uri="{FF2B5EF4-FFF2-40B4-BE49-F238E27FC236}">
                    <a16:creationId xmlns:a16="http://schemas.microsoft.com/office/drawing/2014/main" id="{A39F72D3-5628-DDD1-1B60-F84956549EBF}"/>
                  </a:ext>
                </a:extLst>
              </p:cNvPr>
              <p:cNvSpPr txBox="1">
                <a:spLocks noChangeArrowheads="1"/>
              </p:cNvSpPr>
              <p:nvPr/>
            </p:nvSpPr>
            <p:spPr bwMode="auto">
              <a:xfrm>
                <a:off x="1753394" y="4267200"/>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300 K He Gas</a:t>
                </a:r>
              </a:p>
            </p:txBody>
          </p:sp>
        </p:grpSp>
        <p:sp>
          <p:nvSpPr>
            <p:cNvPr id="23572" name="TextBox 61">
              <a:extLst>
                <a:ext uri="{FF2B5EF4-FFF2-40B4-BE49-F238E27FC236}">
                  <a16:creationId xmlns:a16="http://schemas.microsoft.com/office/drawing/2014/main" id="{E25C6E9C-EC19-0B26-8AD7-7154EF0E303D}"/>
                </a:ext>
              </a:extLst>
            </p:cNvPr>
            <p:cNvSpPr txBox="1">
              <a:spLocks noChangeArrowheads="1"/>
            </p:cNvSpPr>
            <p:nvPr/>
          </p:nvSpPr>
          <p:spPr bwMode="auto">
            <a:xfrm>
              <a:off x="762000" y="44958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Open Cycle Liquefier</a:t>
              </a:r>
            </a:p>
          </p:txBody>
        </p:sp>
      </p:grpSp>
      <p:grpSp>
        <p:nvGrpSpPr>
          <p:cNvPr id="23558" name="Group 64">
            <a:extLst>
              <a:ext uri="{FF2B5EF4-FFF2-40B4-BE49-F238E27FC236}">
                <a16:creationId xmlns:a16="http://schemas.microsoft.com/office/drawing/2014/main" id="{D1AA42E1-524B-6521-D8AC-B419C0E219AD}"/>
              </a:ext>
            </a:extLst>
          </p:cNvPr>
          <p:cNvGrpSpPr>
            <a:grpSpLocks/>
          </p:cNvGrpSpPr>
          <p:nvPr/>
        </p:nvGrpSpPr>
        <p:grpSpPr bwMode="auto">
          <a:xfrm>
            <a:off x="152400" y="1524000"/>
            <a:ext cx="3811588" cy="3798888"/>
            <a:chOff x="4267200" y="1295400"/>
            <a:chExt cx="3810794" cy="3798332"/>
          </a:xfrm>
        </p:grpSpPr>
        <p:sp>
          <p:nvSpPr>
            <p:cNvPr id="40" name="Rectangle 39">
              <a:extLst>
                <a:ext uri="{FF2B5EF4-FFF2-40B4-BE49-F238E27FC236}">
                  <a16:creationId xmlns:a16="http://schemas.microsoft.com/office/drawing/2014/main" id="{8B4709A9-5DF1-7341-A290-F3CD92984604}"/>
                </a:ext>
              </a:extLst>
            </p:cNvPr>
            <p:cNvSpPr>
              <a:spLocks noChangeArrowheads="1"/>
            </p:cNvSpPr>
            <p:nvPr/>
          </p:nvSpPr>
          <p:spPr bwMode="auto">
            <a:xfrm>
              <a:off x="4267200" y="2514422"/>
              <a:ext cx="1447498" cy="533322"/>
            </a:xfrm>
            <a:prstGeom prst="rect">
              <a:avLst/>
            </a:prstGeom>
            <a:gradFill rotWithShape="1">
              <a:gsLst>
                <a:gs pos="0">
                  <a:srgbClr val="AAC2DE"/>
                </a:gs>
                <a:gs pos="100000">
                  <a:srgbClr val="0C5C8B"/>
                </a:gs>
              </a:gsLst>
              <a:lin ang="5400000"/>
            </a:gradFill>
            <a:ln w="9525">
              <a:solidFill>
                <a:srgbClr val="18567B"/>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dirty="0">
                  <a:solidFill>
                    <a:schemeClr val="lt1"/>
                  </a:solidFill>
                  <a:latin typeface="+mn-lt"/>
                  <a:ea typeface="+mn-ea"/>
                </a:rPr>
                <a:t>Refrigerator</a:t>
              </a:r>
            </a:p>
          </p:txBody>
        </p:sp>
        <p:sp>
          <p:nvSpPr>
            <p:cNvPr id="23561" name="TextBox 40">
              <a:extLst>
                <a:ext uri="{FF2B5EF4-FFF2-40B4-BE49-F238E27FC236}">
                  <a16:creationId xmlns:a16="http://schemas.microsoft.com/office/drawing/2014/main" id="{C8B9D1F0-1CCC-74FC-9BC8-4849D711E3B5}"/>
                </a:ext>
              </a:extLst>
            </p:cNvPr>
            <p:cNvSpPr txBox="1">
              <a:spLocks noChangeArrowheads="1"/>
            </p:cNvSpPr>
            <p:nvPr/>
          </p:nvSpPr>
          <p:spPr bwMode="auto">
            <a:xfrm>
              <a:off x="4724400" y="1295400"/>
              <a:ext cx="30315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LHe or Cold He Gas Supply</a:t>
              </a:r>
            </a:p>
          </p:txBody>
        </p:sp>
        <p:sp>
          <p:nvSpPr>
            <p:cNvPr id="44" name="Rectangle 43">
              <a:extLst>
                <a:ext uri="{FF2B5EF4-FFF2-40B4-BE49-F238E27FC236}">
                  <a16:creationId xmlns:a16="http://schemas.microsoft.com/office/drawing/2014/main" id="{270345A8-F491-FA41-974A-1C792F64C014}"/>
                </a:ext>
              </a:extLst>
            </p:cNvPr>
            <p:cNvSpPr>
              <a:spLocks noChangeArrowheads="1"/>
            </p:cNvSpPr>
            <p:nvPr/>
          </p:nvSpPr>
          <p:spPr bwMode="auto">
            <a:xfrm>
              <a:off x="7011416" y="2514422"/>
              <a:ext cx="1066578" cy="533322"/>
            </a:xfrm>
            <a:prstGeom prst="rect">
              <a:avLst/>
            </a:prstGeom>
            <a:gradFill rotWithShape="1">
              <a:gsLst>
                <a:gs pos="0">
                  <a:srgbClr val="AAC2DE"/>
                </a:gs>
                <a:gs pos="100000">
                  <a:srgbClr val="0C5C8B"/>
                </a:gs>
              </a:gsLst>
              <a:lin ang="5400000"/>
            </a:gradFill>
            <a:ln w="9525">
              <a:solidFill>
                <a:srgbClr val="18567B"/>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dirty="0">
                  <a:solidFill>
                    <a:schemeClr val="lt1"/>
                  </a:solidFill>
                  <a:latin typeface="+mn-lt"/>
                  <a:ea typeface="+mn-ea"/>
                </a:rPr>
                <a:t>System</a:t>
              </a:r>
            </a:p>
          </p:txBody>
        </p:sp>
        <p:cxnSp>
          <p:nvCxnSpPr>
            <p:cNvPr id="45" name="Straight Arrow Connector 44">
              <a:extLst>
                <a:ext uri="{FF2B5EF4-FFF2-40B4-BE49-F238E27FC236}">
                  <a16:creationId xmlns:a16="http://schemas.microsoft.com/office/drawing/2014/main" id="{F08BD34B-4917-C747-B620-4D93EF04DF5F}"/>
                </a:ext>
              </a:extLst>
            </p:cNvPr>
            <p:cNvCxnSpPr>
              <a:cxnSpLocks noChangeShapeType="1"/>
            </p:cNvCxnSpPr>
            <p:nvPr/>
          </p:nvCxnSpPr>
          <p:spPr bwMode="auto">
            <a:xfrm rot="5400000" flipH="1" flipV="1">
              <a:off x="4458433" y="2172366"/>
              <a:ext cx="685700" cy="1588"/>
            </a:xfrm>
            <a:prstGeom prst="straightConnector1">
              <a:avLst/>
            </a:prstGeom>
            <a:noFill/>
            <a:ln w="25400">
              <a:solidFill>
                <a:srgbClr val="4EA5D8"/>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0" name="Straight Arrow Connector 49">
              <a:extLst>
                <a:ext uri="{FF2B5EF4-FFF2-40B4-BE49-F238E27FC236}">
                  <a16:creationId xmlns:a16="http://schemas.microsoft.com/office/drawing/2014/main" id="{43829BC3-8B2E-7740-A517-A93567A66206}"/>
                </a:ext>
              </a:extLst>
            </p:cNvPr>
            <p:cNvCxnSpPr>
              <a:cxnSpLocks noChangeShapeType="1"/>
            </p:cNvCxnSpPr>
            <p:nvPr/>
          </p:nvCxnSpPr>
          <p:spPr bwMode="auto">
            <a:xfrm rot="5400000">
              <a:off x="7123290" y="2172366"/>
              <a:ext cx="687287" cy="0"/>
            </a:xfrm>
            <a:prstGeom prst="straightConnector1">
              <a:avLst/>
            </a:prstGeom>
            <a:noFill/>
            <a:ln w="25400">
              <a:solidFill>
                <a:srgbClr val="4EA5D8"/>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 name="Straight Arrow Connector 50">
              <a:extLst>
                <a:ext uri="{FF2B5EF4-FFF2-40B4-BE49-F238E27FC236}">
                  <a16:creationId xmlns:a16="http://schemas.microsoft.com/office/drawing/2014/main" id="{6C4D2025-E177-E44D-BA6C-550A48F48847}"/>
                </a:ext>
              </a:extLst>
            </p:cNvPr>
            <p:cNvCxnSpPr>
              <a:cxnSpLocks noChangeShapeType="1"/>
              <a:stCxn id="44" idx="2"/>
            </p:cNvCxnSpPr>
            <p:nvPr/>
          </p:nvCxnSpPr>
          <p:spPr bwMode="auto">
            <a:xfrm rot="5400000">
              <a:off x="7124873" y="3467576"/>
              <a:ext cx="838077" cy="1588"/>
            </a:xfrm>
            <a:prstGeom prst="straightConnector1">
              <a:avLst/>
            </a:prstGeom>
            <a:noFill/>
            <a:ln w="25400">
              <a:solidFill>
                <a:srgbClr val="4EA5D8"/>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2" name="Straight Arrow Connector 51">
              <a:extLst>
                <a:ext uri="{FF2B5EF4-FFF2-40B4-BE49-F238E27FC236}">
                  <a16:creationId xmlns:a16="http://schemas.microsoft.com/office/drawing/2014/main" id="{D113ED2E-DA3D-B94D-B0D7-459C99ADA755}"/>
                </a:ext>
              </a:extLst>
            </p:cNvPr>
            <p:cNvCxnSpPr>
              <a:cxnSpLocks noChangeShapeType="1"/>
            </p:cNvCxnSpPr>
            <p:nvPr/>
          </p:nvCxnSpPr>
          <p:spPr bwMode="auto">
            <a:xfrm rot="10800000">
              <a:off x="4802077" y="3885821"/>
              <a:ext cx="2742629" cy="1588"/>
            </a:xfrm>
            <a:prstGeom prst="straightConnector1">
              <a:avLst/>
            </a:prstGeom>
            <a:noFill/>
            <a:ln w="25400">
              <a:solidFill>
                <a:srgbClr val="4EA5D8"/>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3" name="Straight Arrow Connector 52">
              <a:extLst>
                <a:ext uri="{FF2B5EF4-FFF2-40B4-BE49-F238E27FC236}">
                  <a16:creationId xmlns:a16="http://schemas.microsoft.com/office/drawing/2014/main" id="{86B5C93F-C6DC-AB4A-B548-8D78021C211E}"/>
                </a:ext>
              </a:extLst>
            </p:cNvPr>
            <p:cNvCxnSpPr>
              <a:cxnSpLocks noChangeShapeType="1"/>
            </p:cNvCxnSpPr>
            <p:nvPr/>
          </p:nvCxnSpPr>
          <p:spPr bwMode="auto">
            <a:xfrm rot="5400000" flipH="1" flipV="1">
              <a:off x="4382244" y="3467576"/>
              <a:ext cx="838077" cy="1588"/>
            </a:xfrm>
            <a:prstGeom prst="straightConnector1">
              <a:avLst/>
            </a:prstGeom>
            <a:noFill/>
            <a:ln w="25400">
              <a:solidFill>
                <a:srgbClr val="4EA5D8"/>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3568" name="TextBox 53">
              <a:extLst>
                <a:ext uri="{FF2B5EF4-FFF2-40B4-BE49-F238E27FC236}">
                  <a16:creationId xmlns:a16="http://schemas.microsoft.com/office/drawing/2014/main" id="{B16EFCEF-F67D-9B9D-9B21-1B17F8ED6C03}"/>
                </a:ext>
              </a:extLst>
            </p:cNvPr>
            <p:cNvSpPr txBox="1">
              <a:spLocks noChangeArrowheads="1"/>
            </p:cNvSpPr>
            <p:nvPr/>
          </p:nvSpPr>
          <p:spPr bwMode="auto">
            <a:xfrm>
              <a:off x="5181600" y="4038600"/>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Cold He Gas Return</a:t>
              </a:r>
            </a:p>
          </p:txBody>
        </p:sp>
        <p:cxnSp>
          <p:nvCxnSpPr>
            <p:cNvPr id="56" name="Straight Arrow Connector 55">
              <a:extLst>
                <a:ext uri="{FF2B5EF4-FFF2-40B4-BE49-F238E27FC236}">
                  <a16:creationId xmlns:a16="http://schemas.microsoft.com/office/drawing/2014/main" id="{36FAD77E-F64B-A640-81AE-032F7F8E2A0B}"/>
                </a:ext>
              </a:extLst>
            </p:cNvPr>
            <p:cNvCxnSpPr>
              <a:cxnSpLocks noChangeShapeType="1"/>
            </p:cNvCxnSpPr>
            <p:nvPr/>
          </p:nvCxnSpPr>
          <p:spPr bwMode="auto">
            <a:xfrm>
              <a:off x="4800489" y="1828722"/>
              <a:ext cx="2666444" cy="1588"/>
            </a:xfrm>
            <a:prstGeom prst="straightConnector1">
              <a:avLst/>
            </a:prstGeom>
            <a:noFill/>
            <a:ln w="25400">
              <a:solidFill>
                <a:srgbClr val="4EA5D8"/>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3570" name="TextBox 62">
              <a:extLst>
                <a:ext uri="{FF2B5EF4-FFF2-40B4-BE49-F238E27FC236}">
                  <a16:creationId xmlns:a16="http://schemas.microsoft.com/office/drawing/2014/main" id="{E47D1154-E596-AE68-D10D-E75757342FF0}"/>
                </a:ext>
              </a:extLst>
            </p:cNvPr>
            <p:cNvSpPr txBox="1">
              <a:spLocks noChangeArrowheads="1"/>
            </p:cNvSpPr>
            <p:nvPr/>
          </p:nvSpPr>
          <p:spPr bwMode="auto">
            <a:xfrm>
              <a:off x="4876800" y="4724400"/>
              <a:ext cx="28264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Closed Cycle Refrigerator</a:t>
              </a:r>
            </a:p>
          </p:txBody>
        </p:sp>
      </p:grpSp>
      <p:sp>
        <p:nvSpPr>
          <p:cNvPr id="23559" name="TextBox 65">
            <a:extLst>
              <a:ext uri="{FF2B5EF4-FFF2-40B4-BE49-F238E27FC236}">
                <a16:creationId xmlns:a16="http://schemas.microsoft.com/office/drawing/2014/main" id="{32D2275A-7BE6-462E-9CF4-142D4593BC4B}"/>
              </a:ext>
            </a:extLst>
          </p:cNvPr>
          <p:cNvSpPr txBox="1">
            <a:spLocks noChangeArrowheads="1"/>
          </p:cNvSpPr>
          <p:nvPr/>
        </p:nvSpPr>
        <p:spPr bwMode="auto">
          <a:xfrm>
            <a:off x="5791200" y="5715000"/>
            <a:ext cx="3206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400">
                <a:solidFill>
                  <a:schemeClr val="tx1"/>
                </a:solidFill>
                <a:latin typeface="Arial" panose="020B0604020202020204" pitchFamily="34" charset="0"/>
              </a:rPr>
              <a:t>From </a:t>
            </a:r>
            <a:r>
              <a:rPr lang="en-US" altLang="sv-SE" sz="1400" u="sng">
                <a:solidFill>
                  <a:schemeClr val="tx1"/>
                </a:solidFill>
                <a:latin typeface="Arial" panose="020B0604020202020204" pitchFamily="34" charset="0"/>
              </a:rPr>
              <a:t>Helium Cryogenics </a:t>
            </a:r>
            <a:r>
              <a:rPr lang="en-US" altLang="sv-SE" sz="1400">
                <a:solidFill>
                  <a:schemeClr val="tx1"/>
                </a:solidFill>
                <a:latin typeface="Arial" panose="020B0604020202020204" pitchFamily="34" charset="0"/>
              </a:rPr>
              <a:t>– Van Sciver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a:extLst>
              <a:ext uri="{FF2B5EF4-FFF2-40B4-BE49-F238E27FC236}">
                <a16:creationId xmlns:a16="http://schemas.microsoft.com/office/drawing/2014/main" id="{FDA6A34C-C497-13DD-0154-987348524C65}"/>
              </a:ext>
            </a:extLst>
          </p:cNvPr>
          <p:cNvSpPr>
            <a:spLocks noGrp="1"/>
          </p:cNvSpPr>
          <p:nvPr>
            <p:ph type="title"/>
          </p:nvPr>
        </p:nvSpPr>
        <p:spPr>
          <a:xfrm>
            <a:off x="1219200" y="152400"/>
            <a:ext cx="7138988" cy="1143000"/>
          </a:xfrm>
        </p:spPr>
        <p:txBody>
          <a:bodyPr/>
          <a:lstStyle/>
          <a:p>
            <a:pPr eaLnBrk="1" hangingPunct="1"/>
            <a:r>
              <a:rPr lang="en-US" altLang="sv-SE">
                <a:ea typeface="ＭＳ Ｐゴシック" panose="020B0600070205080204" pitchFamily="34" charset="-128"/>
              </a:rPr>
              <a:t>Refrigerators vs. Liquefiers</a:t>
            </a:r>
          </a:p>
        </p:txBody>
      </p:sp>
      <p:sp>
        <p:nvSpPr>
          <p:cNvPr id="24578" name="Content Placeholder 1">
            <a:extLst>
              <a:ext uri="{FF2B5EF4-FFF2-40B4-BE49-F238E27FC236}">
                <a16:creationId xmlns:a16="http://schemas.microsoft.com/office/drawing/2014/main" id="{5E7B89B7-91C2-6CA4-3C21-7F329A1282BF}"/>
              </a:ext>
            </a:extLst>
          </p:cNvPr>
          <p:cNvSpPr>
            <a:spLocks noGrp="1"/>
          </p:cNvSpPr>
          <p:nvPr>
            <p:ph idx="1"/>
          </p:nvPr>
        </p:nvSpPr>
        <p:spPr>
          <a:xfrm>
            <a:off x="457200" y="1600200"/>
            <a:ext cx="8534400" cy="4525963"/>
          </a:xfrm>
        </p:spPr>
        <p:txBody>
          <a:bodyPr/>
          <a:lstStyle/>
          <a:p>
            <a:pPr eaLnBrk="1" hangingPunct="1">
              <a:lnSpc>
                <a:spcPct val="80000"/>
              </a:lnSpc>
            </a:pPr>
            <a:r>
              <a:rPr lang="en-US" altLang="sv-SE">
                <a:ea typeface="ＭＳ Ｐゴシック" panose="020B0600070205080204" pitchFamily="34" charset="-128"/>
              </a:rPr>
              <a:t>In practice, this distinction is less clear cut</a:t>
            </a:r>
          </a:p>
          <a:p>
            <a:pPr lvl="1" eaLnBrk="1" hangingPunct="1">
              <a:lnSpc>
                <a:spcPct val="80000"/>
              </a:lnSpc>
            </a:pPr>
            <a:r>
              <a:rPr lang="en-US" altLang="sv-SE">
                <a:ea typeface="ＭＳ Ｐゴシック" panose="020B0600070205080204" pitchFamily="34" charset="-128"/>
              </a:rPr>
              <a:t>Modern cryogenic plants can operate either as refrigerators or liquefiers and in fact, generally operate as a mixture of the two.</a:t>
            </a:r>
          </a:p>
          <a:p>
            <a:pPr lvl="1" eaLnBrk="1" hangingPunct="1">
              <a:lnSpc>
                <a:spcPct val="80000"/>
              </a:lnSpc>
            </a:pPr>
            <a:r>
              <a:rPr lang="en-US" altLang="sv-SE">
                <a:ea typeface="ＭＳ Ｐゴシック" panose="020B0600070205080204" pitchFamily="34" charset="-128"/>
              </a:rPr>
              <a:t>We talk about refrigeration loads &amp; liquefaction loads</a:t>
            </a:r>
          </a:p>
          <a:p>
            <a:pPr lvl="1" eaLnBrk="1" hangingPunct="1">
              <a:lnSpc>
                <a:spcPct val="80000"/>
              </a:lnSpc>
            </a:pPr>
            <a:r>
              <a:rPr lang="en-US" altLang="sv-SE">
                <a:ea typeface="ＭＳ Ｐゴシック" panose="020B0600070205080204" pitchFamily="34" charset="-128"/>
              </a:rPr>
              <a:t>A key issue is at what temperature is the boil off gas from a cryogenic liquid returned to the cycle?</a:t>
            </a:r>
          </a:p>
          <a:p>
            <a:pPr lvl="2" eaLnBrk="1" hangingPunct="1">
              <a:lnSpc>
                <a:spcPct val="80000"/>
              </a:lnSpc>
            </a:pPr>
            <a:r>
              <a:rPr lang="en-US" altLang="sv-SE">
                <a:ea typeface="ヒラギノ角ゴ Pro W3" pitchFamily="1" charset="-128"/>
              </a:rPr>
              <a:t>If brought back at a cryogenic temperature and used to cool incoming warmer gas then this is a refrigeration load</a:t>
            </a:r>
          </a:p>
          <a:p>
            <a:pPr lvl="2" eaLnBrk="1" hangingPunct="1">
              <a:lnSpc>
                <a:spcPct val="80000"/>
              </a:lnSpc>
            </a:pPr>
            <a:r>
              <a:rPr lang="en-US" altLang="sv-SE">
                <a:ea typeface="ヒラギノ角ゴ Pro W3" pitchFamily="1" charset="-128"/>
              </a:rPr>
              <a:t>If brought back warm and not used to cool incoming warmer gas this is a liquefaction load</a:t>
            </a:r>
          </a:p>
          <a:p>
            <a:pPr eaLnBrk="1" hangingPunct="1">
              <a:lnSpc>
                <a:spcPct val="80000"/>
              </a:lnSpc>
            </a:pPr>
            <a:r>
              <a:rPr lang="en-US" altLang="sv-SE">
                <a:ea typeface="ＭＳ Ｐゴシック" panose="020B0600070205080204" pitchFamily="34" charset="-128"/>
              </a:rPr>
              <a:t>The thermodynamic rules are the same for refrigerators and liquefiers</a:t>
            </a:r>
          </a:p>
        </p:txBody>
      </p:sp>
      <p:sp>
        <p:nvSpPr>
          <p:cNvPr id="24579" name="Date Placeholder 5">
            <a:extLst>
              <a:ext uri="{FF2B5EF4-FFF2-40B4-BE49-F238E27FC236}">
                <a16:creationId xmlns:a16="http://schemas.microsoft.com/office/drawing/2014/main" id="{8DE8738B-35C7-2C91-9714-ACB96DA8EB7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24580" name="Footer Placeholder 3">
            <a:extLst>
              <a:ext uri="{FF2B5EF4-FFF2-40B4-BE49-F238E27FC236}">
                <a16:creationId xmlns:a16="http://schemas.microsoft.com/office/drawing/2014/main" id="{45CB319C-F704-9726-5797-04198D32BB9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6 | Refrigeration &amp; Liquefaction - J. G. Weisend II</a:t>
            </a:r>
          </a:p>
        </p:txBody>
      </p:sp>
      <p:sp>
        <p:nvSpPr>
          <p:cNvPr id="24581" name="Slide Number Placeholder 4">
            <a:extLst>
              <a:ext uri="{FF2B5EF4-FFF2-40B4-BE49-F238E27FC236}">
                <a16:creationId xmlns:a16="http://schemas.microsoft.com/office/drawing/2014/main" id="{B57CF046-D678-DEF5-B859-35A4EA4BC2B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2E4B196D-D727-0649-B437-92802E9D443B}" type="slidenum">
              <a:rPr lang="en-US" altLang="sv-SE" sz="1000">
                <a:solidFill>
                  <a:srgbClr val="064308"/>
                </a:solidFill>
                <a:latin typeface="Arial" panose="020B0604020202020204" pitchFamily="34" charset="0"/>
              </a:rPr>
              <a:pPr eaLnBrk="0" hangingPunct="0">
                <a:spcBef>
                  <a:spcPct val="0"/>
                </a:spcBef>
                <a:buFontTx/>
                <a:buNone/>
              </a:pPr>
              <a:t>7</a:t>
            </a:fld>
            <a:endParaRPr lang="en-US" altLang="sv-SE" sz="1000">
              <a:solidFill>
                <a:srgbClr val="064308"/>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2">
            <a:extLst>
              <a:ext uri="{FF2B5EF4-FFF2-40B4-BE49-F238E27FC236}">
                <a16:creationId xmlns:a16="http://schemas.microsoft.com/office/drawing/2014/main" id="{EEF0289C-364A-C0A9-ED8D-0E705923217C}"/>
              </a:ext>
            </a:extLst>
          </p:cNvPr>
          <p:cNvSpPr>
            <a:spLocks noGrp="1"/>
          </p:cNvSpPr>
          <p:nvPr>
            <p:ph type="title"/>
          </p:nvPr>
        </p:nvSpPr>
        <p:spPr>
          <a:xfrm>
            <a:off x="1143000" y="152400"/>
            <a:ext cx="7138988" cy="1143000"/>
          </a:xfrm>
        </p:spPr>
        <p:txBody>
          <a:bodyPr/>
          <a:lstStyle/>
          <a:p>
            <a:pPr algn="ctr" eaLnBrk="1" hangingPunct="1"/>
            <a:r>
              <a:rPr lang="en-US" altLang="sv-SE">
                <a:ea typeface="ＭＳ Ｐゴシック" panose="020B0600070205080204" pitchFamily="34" charset="-128"/>
              </a:rPr>
              <a:t>Consider the cooling of a </a:t>
            </a:r>
            <a:br>
              <a:rPr lang="en-US" altLang="sv-SE">
                <a:ea typeface="ＭＳ Ｐゴシック" panose="020B0600070205080204" pitchFamily="34" charset="-128"/>
              </a:rPr>
            </a:br>
            <a:r>
              <a:rPr lang="en-US" altLang="sv-SE">
                <a:ea typeface="ＭＳ Ｐゴシック" panose="020B0600070205080204" pitchFamily="34" charset="-128"/>
              </a:rPr>
              <a:t>superconducting magnet</a:t>
            </a:r>
            <a:br>
              <a:rPr lang="en-US" altLang="sv-SE">
                <a:ea typeface="ＭＳ Ｐゴシック" panose="020B0600070205080204" pitchFamily="34" charset="-128"/>
              </a:rPr>
            </a:br>
            <a:r>
              <a:rPr lang="en-US" altLang="sv-SE">
                <a:ea typeface="ＭＳ Ｐゴシック" panose="020B0600070205080204" pitchFamily="34" charset="-128"/>
              </a:rPr>
              <a:t> and its current leads </a:t>
            </a:r>
          </a:p>
        </p:txBody>
      </p:sp>
      <p:sp>
        <p:nvSpPr>
          <p:cNvPr id="25602" name="Date Placeholder 5">
            <a:extLst>
              <a:ext uri="{FF2B5EF4-FFF2-40B4-BE49-F238E27FC236}">
                <a16:creationId xmlns:a16="http://schemas.microsoft.com/office/drawing/2014/main" id="{76DF0E31-863B-BD6B-6695-1D8C3CADBC7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25603" name="Footer Placeholder 3">
            <a:extLst>
              <a:ext uri="{FF2B5EF4-FFF2-40B4-BE49-F238E27FC236}">
                <a16:creationId xmlns:a16="http://schemas.microsoft.com/office/drawing/2014/main" id="{94D09962-2016-B149-68F7-41C6F9B8AE0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6 | Refrigeration &amp; Liquefaction - J. G. Weisend II</a:t>
            </a:r>
          </a:p>
        </p:txBody>
      </p:sp>
      <p:sp>
        <p:nvSpPr>
          <p:cNvPr id="25604" name="Slide Number Placeholder 4">
            <a:extLst>
              <a:ext uri="{FF2B5EF4-FFF2-40B4-BE49-F238E27FC236}">
                <a16:creationId xmlns:a16="http://schemas.microsoft.com/office/drawing/2014/main" id="{19AE90E6-AABA-DC45-4DB1-1C41081A29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673E0447-3069-4C40-ADA5-8484291DD442}" type="slidenum">
              <a:rPr lang="en-US" altLang="sv-SE" sz="1000">
                <a:solidFill>
                  <a:srgbClr val="064308"/>
                </a:solidFill>
                <a:latin typeface="Arial" panose="020B0604020202020204" pitchFamily="34" charset="0"/>
              </a:rPr>
              <a:pPr eaLnBrk="0" hangingPunct="0">
                <a:spcBef>
                  <a:spcPct val="0"/>
                </a:spcBef>
                <a:buFontTx/>
                <a:buNone/>
              </a:pPr>
              <a:t>8</a:t>
            </a:fld>
            <a:endParaRPr lang="en-US" altLang="sv-SE" sz="1000">
              <a:solidFill>
                <a:srgbClr val="064308"/>
              </a:solidFill>
              <a:latin typeface="Arial" panose="020B0604020202020204" pitchFamily="34" charset="0"/>
            </a:endParaRPr>
          </a:p>
        </p:txBody>
      </p:sp>
      <p:grpSp>
        <p:nvGrpSpPr>
          <p:cNvPr id="25605" name="Group 2">
            <a:extLst>
              <a:ext uri="{FF2B5EF4-FFF2-40B4-BE49-F238E27FC236}">
                <a16:creationId xmlns:a16="http://schemas.microsoft.com/office/drawing/2014/main" id="{7AC03E31-5CE3-03A5-6EC7-51754B6DC3EA}"/>
              </a:ext>
            </a:extLst>
          </p:cNvPr>
          <p:cNvGrpSpPr>
            <a:grpSpLocks/>
          </p:cNvGrpSpPr>
          <p:nvPr/>
        </p:nvGrpSpPr>
        <p:grpSpPr bwMode="auto">
          <a:xfrm>
            <a:off x="381000" y="1752600"/>
            <a:ext cx="8485188" cy="3581400"/>
            <a:chOff x="381000" y="1371600"/>
            <a:chExt cx="8485188" cy="3581400"/>
          </a:xfrm>
        </p:grpSpPr>
        <p:sp>
          <p:nvSpPr>
            <p:cNvPr id="7" name="Flowchart: Direct Access Storage 6">
              <a:extLst>
                <a:ext uri="{FF2B5EF4-FFF2-40B4-BE49-F238E27FC236}">
                  <a16:creationId xmlns:a16="http://schemas.microsoft.com/office/drawing/2014/main" id="{EE295ACD-5249-BB4C-866F-B651024032A0}"/>
                </a:ext>
              </a:extLst>
            </p:cNvPr>
            <p:cNvSpPr>
              <a:spLocks noChangeArrowheads="1"/>
            </p:cNvSpPr>
            <p:nvPr/>
          </p:nvSpPr>
          <p:spPr bwMode="auto">
            <a:xfrm>
              <a:off x="2743200" y="3200400"/>
              <a:ext cx="3352800" cy="1752600"/>
            </a:xfrm>
            <a:prstGeom prst="flowChartMagneticDrum">
              <a:avLst/>
            </a:prstGeom>
            <a:solidFill>
              <a:srgbClr val="89C3E5"/>
            </a:solidFill>
            <a:ln w="9525">
              <a:solidFill>
                <a:srgbClr val="F07C03"/>
              </a:solidFill>
              <a:round/>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sz="1800">
                <a:solidFill>
                  <a:srgbClr val="FFFFFF"/>
                </a:solidFill>
                <a:latin typeface="Calibri" panose="020F0502020204030204" pitchFamily="34" charset="0"/>
              </a:endParaRPr>
            </a:p>
          </p:txBody>
        </p:sp>
        <p:cxnSp>
          <p:nvCxnSpPr>
            <p:cNvPr id="9" name="Straight Arrow Connector 8">
              <a:extLst>
                <a:ext uri="{FF2B5EF4-FFF2-40B4-BE49-F238E27FC236}">
                  <a16:creationId xmlns:a16="http://schemas.microsoft.com/office/drawing/2014/main" id="{EF01F15D-E05A-824F-A9A4-04AB7ECF8F1D}"/>
                </a:ext>
              </a:extLst>
            </p:cNvPr>
            <p:cNvCxnSpPr>
              <a:cxnSpLocks noChangeShapeType="1"/>
            </p:cNvCxnSpPr>
            <p:nvPr/>
          </p:nvCxnSpPr>
          <p:spPr bwMode="auto">
            <a:xfrm rot="5400000" flipH="1" flipV="1">
              <a:off x="3239294" y="2628106"/>
              <a:ext cx="1143000" cy="15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Arrow Connector 10">
              <a:extLst>
                <a:ext uri="{FF2B5EF4-FFF2-40B4-BE49-F238E27FC236}">
                  <a16:creationId xmlns:a16="http://schemas.microsoft.com/office/drawing/2014/main" id="{989E46E2-DD35-5642-A59E-297253FE9953}"/>
                </a:ext>
              </a:extLst>
            </p:cNvPr>
            <p:cNvCxnSpPr>
              <a:cxnSpLocks noChangeShapeType="1"/>
            </p:cNvCxnSpPr>
            <p:nvPr/>
          </p:nvCxnSpPr>
          <p:spPr bwMode="auto">
            <a:xfrm rot="5400000" flipH="1" flipV="1">
              <a:off x="3925094" y="2628106"/>
              <a:ext cx="1143000" cy="15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Elbow Connector 12">
              <a:extLst>
                <a:ext uri="{FF2B5EF4-FFF2-40B4-BE49-F238E27FC236}">
                  <a16:creationId xmlns:a16="http://schemas.microsoft.com/office/drawing/2014/main" id="{8506823B-FEB3-3F43-A3B6-D63E82CA23E5}"/>
                </a:ext>
              </a:extLst>
            </p:cNvPr>
            <p:cNvCxnSpPr>
              <a:cxnSpLocks noChangeShapeType="1"/>
            </p:cNvCxnSpPr>
            <p:nvPr/>
          </p:nvCxnSpPr>
          <p:spPr bwMode="auto">
            <a:xfrm>
              <a:off x="1524000" y="3124200"/>
              <a:ext cx="1295400" cy="6858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Elbow Connector 14">
              <a:extLst>
                <a:ext uri="{FF2B5EF4-FFF2-40B4-BE49-F238E27FC236}">
                  <a16:creationId xmlns:a16="http://schemas.microsoft.com/office/drawing/2014/main" id="{B859E5CF-CC5A-7D4F-A4B2-5ABEF192F7B3}"/>
                </a:ext>
              </a:extLst>
            </p:cNvPr>
            <p:cNvCxnSpPr>
              <a:cxnSpLocks noChangeShapeType="1"/>
            </p:cNvCxnSpPr>
            <p:nvPr/>
          </p:nvCxnSpPr>
          <p:spPr bwMode="auto">
            <a:xfrm flipV="1">
              <a:off x="5410200" y="2971800"/>
              <a:ext cx="1219200" cy="9906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 name="Rectangle 15">
              <a:extLst>
                <a:ext uri="{FF2B5EF4-FFF2-40B4-BE49-F238E27FC236}">
                  <a16:creationId xmlns:a16="http://schemas.microsoft.com/office/drawing/2014/main" id="{C6B7B35A-5BE9-414F-B6B7-A96A125CDBCA}"/>
                </a:ext>
              </a:extLst>
            </p:cNvPr>
            <p:cNvSpPr/>
            <p:nvPr/>
          </p:nvSpPr>
          <p:spPr>
            <a:xfrm>
              <a:off x="1600200" y="1828800"/>
              <a:ext cx="2286000" cy="646113"/>
            </a:xfrm>
            <a:prstGeom prst="rect">
              <a:avLst/>
            </a:prstGeom>
          </p:spPr>
          <p:txBody>
            <a:bodyPr>
              <a:spAutoFit/>
            </a:bodyPr>
            <a:lstStyle/>
            <a:p>
              <a:pPr algn="ctr" eaLnBrk="1" hangingPunct="1">
                <a:defRPr/>
              </a:pPr>
              <a:r>
                <a:rPr lang="en-US" dirty="0">
                  <a:solidFill>
                    <a:prstClr val="white"/>
                  </a:solidFill>
                  <a:latin typeface="+mn-lt"/>
                  <a:ea typeface="+mn-ea"/>
                </a:rPr>
                <a:t>Superconducting Magnet</a:t>
              </a:r>
            </a:p>
          </p:txBody>
        </p:sp>
        <p:sp>
          <p:nvSpPr>
            <p:cNvPr id="25612" name="TextBox 16">
              <a:extLst>
                <a:ext uri="{FF2B5EF4-FFF2-40B4-BE49-F238E27FC236}">
                  <a16:creationId xmlns:a16="http://schemas.microsoft.com/office/drawing/2014/main" id="{BB834936-A835-F9C3-BDE6-9C275CB630C4}"/>
                </a:ext>
              </a:extLst>
            </p:cNvPr>
            <p:cNvSpPr txBox="1">
              <a:spLocks noChangeArrowheads="1"/>
            </p:cNvSpPr>
            <p:nvPr/>
          </p:nvSpPr>
          <p:spPr bwMode="auto">
            <a:xfrm>
              <a:off x="2895600" y="3733800"/>
              <a:ext cx="1979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sv-SE" sz="1800">
                  <a:solidFill>
                    <a:schemeClr val="tx1"/>
                  </a:solidFill>
                  <a:latin typeface="Arial" panose="020B0604020202020204" pitchFamily="34" charset="0"/>
                </a:rPr>
                <a:t>Superconducting </a:t>
              </a:r>
            </a:p>
            <a:p>
              <a:pPr algn="ctr" eaLnBrk="1" hangingPunct="1">
                <a:spcBef>
                  <a:spcPct val="0"/>
                </a:spcBef>
                <a:buFontTx/>
                <a:buNone/>
              </a:pPr>
              <a:r>
                <a:rPr lang="en-US" altLang="sv-SE" sz="1800">
                  <a:solidFill>
                    <a:schemeClr val="tx1"/>
                  </a:solidFill>
                  <a:latin typeface="Arial" panose="020B0604020202020204" pitchFamily="34" charset="0"/>
                </a:rPr>
                <a:t>Magnet</a:t>
              </a:r>
            </a:p>
          </p:txBody>
        </p:sp>
        <p:sp>
          <p:nvSpPr>
            <p:cNvPr id="25613" name="TextBox 17">
              <a:extLst>
                <a:ext uri="{FF2B5EF4-FFF2-40B4-BE49-F238E27FC236}">
                  <a16:creationId xmlns:a16="http://schemas.microsoft.com/office/drawing/2014/main" id="{23A4E0F9-46C7-279F-D67E-4C812335C396}"/>
                </a:ext>
              </a:extLst>
            </p:cNvPr>
            <p:cNvSpPr txBox="1">
              <a:spLocks noChangeArrowheads="1"/>
            </p:cNvSpPr>
            <p:nvPr/>
          </p:nvSpPr>
          <p:spPr bwMode="auto">
            <a:xfrm>
              <a:off x="2209800" y="2209800"/>
              <a:ext cx="160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sv-SE" sz="1800">
                  <a:solidFill>
                    <a:schemeClr val="tx1"/>
                  </a:solidFill>
                  <a:latin typeface="Arial" panose="020B0604020202020204" pitchFamily="34" charset="0"/>
                </a:rPr>
                <a:t>Current lead flows</a:t>
              </a:r>
            </a:p>
          </p:txBody>
        </p:sp>
        <p:sp>
          <p:nvSpPr>
            <p:cNvPr id="25614" name="TextBox 18">
              <a:extLst>
                <a:ext uri="{FF2B5EF4-FFF2-40B4-BE49-F238E27FC236}">
                  <a16:creationId xmlns:a16="http://schemas.microsoft.com/office/drawing/2014/main" id="{36A29C76-3250-1A98-CC7B-AD4B5AE013C6}"/>
                </a:ext>
              </a:extLst>
            </p:cNvPr>
            <p:cNvSpPr txBox="1">
              <a:spLocks noChangeArrowheads="1"/>
            </p:cNvSpPr>
            <p:nvPr/>
          </p:nvSpPr>
          <p:spPr bwMode="auto">
            <a:xfrm>
              <a:off x="381000" y="297180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LHe Inlet</a:t>
              </a:r>
            </a:p>
          </p:txBody>
        </p:sp>
        <p:sp>
          <p:nvSpPr>
            <p:cNvPr id="25615" name="TextBox 19">
              <a:extLst>
                <a:ext uri="{FF2B5EF4-FFF2-40B4-BE49-F238E27FC236}">
                  <a16:creationId xmlns:a16="http://schemas.microsoft.com/office/drawing/2014/main" id="{CFD67859-14E3-7B9B-F9DF-03CDE745452C}"/>
                </a:ext>
              </a:extLst>
            </p:cNvPr>
            <p:cNvSpPr txBox="1">
              <a:spLocks noChangeArrowheads="1"/>
            </p:cNvSpPr>
            <p:nvPr/>
          </p:nvSpPr>
          <p:spPr bwMode="auto">
            <a:xfrm>
              <a:off x="6629400" y="2819400"/>
              <a:ext cx="2236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Cold He Outlet</a:t>
              </a:r>
            </a:p>
            <a:p>
              <a:pPr eaLnBrk="1" hangingPunct="1">
                <a:spcBef>
                  <a:spcPct val="0"/>
                </a:spcBef>
                <a:buFontTx/>
                <a:buNone/>
              </a:pPr>
              <a:r>
                <a:rPr lang="en-US" altLang="sv-SE" sz="1800">
                  <a:solidFill>
                    <a:schemeClr val="tx1"/>
                  </a:solidFill>
                  <a:latin typeface="Arial" panose="020B0604020202020204" pitchFamily="34" charset="0"/>
                </a:rPr>
                <a:t>(Refrigeration Load)</a:t>
              </a:r>
            </a:p>
          </p:txBody>
        </p:sp>
        <p:sp>
          <p:nvSpPr>
            <p:cNvPr id="25616" name="TextBox 20">
              <a:extLst>
                <a:ext uri="{FF2B5EF4-FFF2-40B4-BE49-F238E27FC236}">
                  <a16:creationId xmlns:a16="http://schemas.microsoft.com/office/drawing/2014/main" id="{AEF7E93E-509C-F2DC-BF57-47821797448B}"/>
                </a:ext>
              </a:extLst>
            </p:cNvPr>
            <p:cNvSpPr txBox="1">
              <a:spLocks noChangeArrowheads="1"/>
            </p:cNvSpPr>
            <p:nvPr/>
          </p:nvSpPr>
          <p:spPr bwMode="auto">
            <a:xfrm>
              <a:off x="3124200" y="1371600"/>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sv-SE" sz="1800">
                  <a:solidFill>
                    <a:schemeClr val="tx1"/>
                  </a:solidFill>
                  <a:latin typeface="Arial" panose="020B0604020202020204" pitchFamily="34" charset="0"/>
                </a:rPr>
                <a:t>300 K He Gas</a:t>
              </a:r>
            </a:p>
            <a:p>
              <a:pPr algn="ctr" eaLnBrk="1" hangingPunct="1">
                <a:spcBef>
                  <a:spcPct val="0"/>
                </a:spcBef>
                <a:buFontTx/>
                <a:buNone/>
              </a:pPr>
              <a:r>
                <a:rPr lang="en-US" altLang="sv-SE" sz="1800">
                  <a:solidFill>
                    <a:schemeClr val="tx1"/>
                  </a:solidFill>
                  <a:latin typeface="Arial" panose="020B0604020202020204" pitchFamily="34" charset="0"/>
                </a:rPr>
                <a:t>(Liquefaction Load)</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2">
            <a:extLst>
              <a:ext uri="{FF2B5EF4-FFF2-40B4-BE49-F238E27FC236}">
                <a16:creationId xmlns:a16="http://schemas.microsoft.com/office/drawing/2014/main" id="{98DA8B25-6CC4-E65D-3B7A-ED2502F0C541}"/>
              </a:ext>
            </a:extLst>
          </p:cNvPr>
          <p:cNvSpPr>
            <a:spLocks noGrp="1"/>
          </p:cNvSpPr>
          <p:nvPr>
            <p:ph type="title"/>
          </p:nvPr>
        </p:nvSpPr>
        <p:spPr>
          <a:xfrm>
            <a:off x="1371600" y="152400"/>
            <a:ext cx="7138988" cy="1143000"/>
          </a:xfrm>
        </p:spPr>
        <p:txBody>
          <a:bodyPr/>
          <a:lstStyle/>
          <a:p>
            <a:pPr eaLnBrk="1" hangingPunct="1"/>
            <a:r>
              <a:rPr lang="en-US" altLang="sv-SE">
                <a:ea typeface="ＭＳ Ｐゴシック" panose="020B0600070205080204" pitchFamily="34" charset="-128"/>
              </a:rPr>
              <a:t>Catching Cold</a:t>
            </a:r>
          </a:p>
        </p:txBody>
      </p:sp>
      <p:sp>
        <p:nvSpPr>
          <p:cNvPr id="26626" name="Content Placeholder 1">
            <a:extLst>
              <a:ext uri="{FF2B5EF4-FFF2-40B4-BE49-F238E27FC236}">
                <a16:creationId xmlns:a16="http://schemas.microsoft.com/office/drawing/2014/main" id="{B8F742F1-FF20-CA7B-8B94-1C2148518360}"/>
              </a:ext>
            </a:extLst>
          </p:cNvPr>
          <p:cNvSpPr>
            <a:spLocks noGrp="1"/>
          </p:cNvSpPr>
          <p:nvPr>
            <p:ph idx="1"/>
          </p:nvPr>
        </p:nvSpPr>
        <p:spPr>
          <a:xfrm>
            <a:off x="228600" y="1447800"/>
            <a:ext cx="8610600" cy="4525963"/>
          </a:xfrm>
        </p:spPr>
        <p:txBody>
          <a:bodyPr/>
          <a:lstStyle/>
          <a:p>
            <a:pPr eaLnBrk="1" hangingPunct="1">
              <a:lnSpc>
                <a:spcPct val="90000"/>
              </a:lnSpc>
            </a:pPr>
            <a:r>
              <a:rPr lang="en-US" altLang="sv-SE" sz="2400">
                <a:ea typeface="ＭＳ Ｐゴシック" panose="020B0600070205080204" pitchFamily="34" charset="-128"/>
              </a:rPr>
              <a:t>Before we get involved in thermodynamic cycles, let’</a:t>
            </a:r>
            <a:r>
              <a:rPr lang="en-US" altLang="ja-JP" sz="2400">
                <a:ea typeface="ＭＳ Ｐゴシック" panose="020B0600070205080204" pitchFamily="34" charset="-128"/>
              </a:rPr>
              <a:t>s go over the basics</a:t>
            </a:r>
          </a:p>
          <a:p>
            <a:pPr eaLnBrk="1" hangingPunct="1">
              <a:lnSpc>
                <a:spcPct val="90000"/>
              </a:lnSpc>
            </a:pPr>
            <a:r>
              <a:rPr lang="en-US" altLang="sv-SE" sz="2400">
                <a:ea typeface="ＭＳ Ｐゴシック" panose="020B0600070205080204" pitchFamily="34" charset="-128"/>
              </a:rPr>
              <a:t>There are really only a few ways in which to make a pure fluid such as helium colder</a:t>
            </a:r>
          </a:p>
          <a:p>
            <a:pPr lvl="1" eaLnBrk="1" hangingPunct="1">
              <a:lnSpc>
                <a:spcPct val="90000"/>
              </a:lnSpc>
            </a:pPr>
            <a:r>
              <a:rPr lang="en-US" altLang="sv-SE" sz="2000">
                <a:ea typeface="ＭＳ Ｐゴシック" panose="020B0600070205080204" pitchFamily="34" charset="-128"/>
              </a:rPr>
              <a:t>Cause the fluid to do work by making it expand against a piston or turbine while keeping it thermally isolated from the outside environment  </a:t>
            </a:r>
            <a:r>
              <a:rPr lang="en-US" altLang="sv-SE" sz="2000" u="sng">
                <a:ea typeface="ＭＳ Ｐゴシック" panose="020B0600070205080204" pitchFamily="34" charset="-128"/>
              </a:rPr>
              <a:t>Isentropic Expansion</a:t>
            </a:r>
          </a:p>
          <a:p>
            <a:pPr lvl="1" eaLnBrk="1" hangingPunct="1">
              <a:lnSpc>
                <a:spcPct val="90000"/>
              </a:lnSpc>
            </a:pPr>
            <a:r>
              <a:rPr lang="en-US" altLang="sv-SE" sz="2000">
                <a:ea typeface="ＭＳ Ｐゴシック" panose="020B0600070205080204" pitchFamily="34" charset="-128"/>
              </a:rPr>
              <a:t>Transfer heat from the fluid to a colder surface</a:t>
            </a:r>
          </a:p>
          <a:p>
            <a:pPr lvl="1" eaLnBrk="1" hangingPunct="1">
              <a:lnSpc>
                <a:spcPct val="90000"/>
              </a:lnSpc>
            </a:pPr>
            <a:r>
              <a:rPr lang="en-US" altLang="sv-SE" sz="2000">
                <a:ea typeface="ＭＳ Ｐゴシック" panose="020B0600070205080204" pitchFamily="34" charset="-128"/>
              </a:rPr>
              <a:t>Cause the fluid to do </a:t>
            </a:r>
            <a:r>
              <a:rPr lang="ja-JP" altLang="en-US" sz="2000">
                <a:ea typeface="ＭＳ Ｐゴシック" panose="020B0600070205080204" pitchFamily="34" charset="-128"/>
              </a:rPr>
              <a:t>“</a:t>
            </a:r>
            <a:r>
              <a:rPr lang="en-US" altLang="ja-JP" sz="2000">
                <a:ea typeface="ＭＳ Ｐゴシック" panose="020B0600070205080204" pitchFamily="34" charset="-128"/>
              </a:rPr>
              <a:t>internal work</a:t>
            </a:r>
            <a:r>
              <a:rPr lang="ja-JP" altLang="en-US" sz="2000">
                <a:ea typeface="ＭＳ Ｐゴシック" panose="020B0600070205080204" pitchFamily="34" charset="-128"/>
              </a:rPr>
              <a:t>”</a:t>
            </a:r>
            <a:r>
              <a:rPr lang="en-US" altLang="ja-JP" sz="2000">
                <a:ea typeface="ＭＳ Ｐゴシック" panose="020B0600070205080204" pitchFamily="34" charset="-128"/>
              </a:rPr>
              <a:t> by expanding it through a valve while keeping it thermally isolated </a:t>
            </a:r>
            <a:r>
              <a:rPr lang="en-US" altLang="ja-JP" sz="2000" u="sng">
                <a:ea typeface="ＭＳ Ｐゴシック" panose="020B0600070205080204" pitchFamily="34" charset="-128"/>
              </a:rPr>
              <a:t>Isenthalpic Expansion</a:t>
            </a:r>
          </a:p>
          <a:p>
            <a:pPr lvl="2" eaLnBrk="1" hangingPunct="1">
              <a:lnSpc>
                <a:spcPct val="90000"/>
              </a:lnSpc>
            </a:pPr>
            <a:r>
              <a:rPr lang="en-US" altLang="sv-SE" sz="1800">
                <a:ea typeface="ヒラギノ角ゴ Pro W3" pitchFamily="1" charset="-128"/>
              </a:rPr>
              <a:t>Joule-Thomson expansion (more later)</a:t>
            </a:r>
          </a:p>
          <a:p>
            <a:pPr lvl="1" eaLnBrk="1" hangingPunct="1">
              <a:lnSpc>
                <a:spcPct val="90000"/>
              </a:lnSpc>
            </a:pPr>
            <a:r>
              <a:rPr lang="en-US" altLang="sv-SE" sz="2000">
                <a:ea typeface="ＭＳ Ｐゴシック" panose="020B0600070205080204" pitchFamily="34" charset="-128"/>
              </a:rPr>
              <a:t>Once the fluid is a liquid, reduce the pressure above the fluid below atmospheric pressure thus reducing the saturation temperature</a:t>
            </a:r>
          </a:p>
          <a:p>
            <a:pPr eaLnBrk="1" hangingPunct="1">
              <a:lnSpc>
                <a:spcPct val="90000"/>
              </a:lnSpc>
            </a:pPr>
            <a:r>
              <a:rPr lang="en-US" altLang="sv-SE" sz="2400">
                <a:ea typeface="ＭＳ Ｐゴシック" panose="020B0600070205080204" pitchFamily="34" charset="-128"/>
              </a:rPr>
              <a:t>All modern cryogenic plants do the first 3. Ones that provide cooling below 4.2 K also do the last item</a:t>
            </a:r>
          </a:p>
        </p:txBody>
      </p:sp>
      <p:sp>
        <p:nvSpPr>
          <p:cNvPr id="26627" name="Date Placeholder 5">
            <a:extLst>
              <a:ext uri="{FF2B5EF4-FFF2-40B4-BE49-F238E27FC236}">
                <a16:creationId xmlns:a16="http://schemas.microsoft.com/office/drawing/2014/main" id="{B2DA649A-2B2C-B3F4-BD79-B4CFD1AC5F8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26628" name="Footer Placeholder 3">
            <a:extLst>
              <a:ext uri="{FF2B5EF4-FFF2-40B4-BE49-F238E27FC236}">
                <a16:creationId xmlns:a16="http://schemas.microsoft.com/office/drawing/2014/main" id="{0D306AFD-F6CD-7563-A388-D5DEE5729FD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6 | Refrigeration &amp; Liquefaction - J. G. Weisend II</a:t>
            </a:r>
          </a:p>
        </p:txBody>
      </p:sp>
      <p:sp>
        <p:nvSpPr>
          <p:cNvPr id="26629" name="Slide Number Placeholder 4">
            <a:extLst>
              <a:ext uri="{FF2B5EF4-FFF2-40B4-BE49-F238E27FC236}">
                <a16:creationId xmlns:a16="http://schemas.microsoft.com/office/drawing/2014/main" id="{35DD474D-85FB-07F5-A947-62B7B0BD35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5CF7E6E7-EC66-C24A-9178-89867381F79D}" type="slidenum">
              <a:rPr lang="en-US" altLang="sv-SE" sz="1000">
                <a:solidFill>
                  <a:srgbClr val="064308"/>
                </a:solidFill>
                <a:latin typeface="Arial" panose="020B0604020202020204" pitchFamily="34" charset="0"/>
              </a:rPr>
              <a:pPr eaLnBrk="0" hangingPunct="0">
                <a:spcBef>
                  <a:spcPct val="0"/>
                </a:spcBef>
                <a:buFontTx/>
                <a:buNone/>
              </a:pPr>
              <a:t>9</a:t>
            </a:fld>
            <a:endParaRPr lang="en-US" altLang="sv-SE" sz="1000">
              <a:solidFill>
                <a:srgbClr val="064308"/>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Lecture_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1341</TotalTime>
  <Words>3402</Words>
  <Application>Microsoft Office PowerPoint</Application>
  <PresentationFormat>On-screen Show (4:3)</PresentationFormat>
  <Paragraphs>453</Paragraphs>
  <Slides>44</Slides>
  <Notes>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56" baseType="lpstr">
      <vt:lpstr>ＭＳ Ｐゴシック</vt:lpstr>
      <vt:lpstr>Arial</vt:lpstr>
      <vt:lpstr>Calibri</vt:lpstr>
      <vt:lpstr>Helvetica</vt:lpstr>
      <vt:lpstr>LindeDaxPowerPoint</vt:lpstr>
      <vt:lpstr>Lucida Grande</vt:lpstr>
      <vt:lpstr>Symbol</vt:lpstr>
      <vt:lpstr>Wingdings</vt:lpstr>
      <vt:lpstr>ヒラギノ角ゴ Pro W3</vt:lpstr>
      <vt:lpstr>Lecture_template</vt:lpstr>
      <vt:lpstr>1_ESS Core Powerpoint</vt:lpstr>
      <vt:lpstr>Equation</vt:lpstr>
      <vt:lpstr>Lecture 6 Refrigeration &amp; Liquefaction</vt:lpstr>
      <vt:lpstr>Goals</vt:lpstr>
      <vt:lpstr>Introduction How do we get things cold?</vt:lpstr>
      <vt:lpstr>Introduction</vt:lpstr>
      <vt:lpstr>Refrigerators vs. Liquefiers</vt:lpstr>
      <vt:lpstr>Refrigerators vs. Liquefiers</vt:lpstr>
      <vt:lpstr>Refrigerators vs. Liquefiers</vt:lpstr>
      <vt:lpstr>Consider the cooling of a  superconducting magnet  and its current leads </vt:lpstr>
      <vt:lpstr>Catching Cold</vt:lpstr>
      <vt:lpstr>Carnot Cycle</vt:lpstr>
      <vt:lpstr>Carnot Cycle</vt:lpstr>
      <vt:lpstr>Coefficient of Performance  &amp; the Carnot Cycle</vt:lpstr>
      <vt:lpstr>Coefficient of Performance  &amp; the Carnot Cycle</vt:lpstr>
      <vt:lpstr>Coefficient of Performance  &amp; the Carnot Cycle</vt:lpstr>
      <vt:lpstr>Carnot Cycles &amp; the Real World</vt:lpstr>
      <vt:lpstr>The real world is sometimes  not kind to cryogenic engineers</vt:lpstr>
      <vt:lpstr>Practical Impact of Plant Performance</vt:lpstr>
      <vt:lpstr>Joule-Thomson Expansion</vt:lpstr>
      <vt:lpstr>JT Inversion Curve &amp; Maximum  Inversion Temperatures</vt:lpstr>
      <vt:lpstr>Joule-Thomson Refrigerator</vt:lpstr>
      <vt:lpstr>Practical Large Scale Helium  Refrigerators (at last)</vt:lpstr>
      <vt:lpstr>Claude Cycle</vt:lpstr>
      <vt:lpstr>Collins Cycle</vt:lpstr>
      <vt:lpstr>CTI 4000 Refrigerator (early 80’s vintage ~ 1.2 kW @ 4.5 K)</vt:lpstr>
      <vt:lpstr>ESS Accelerator Cryoplant (2016) up to 3 kW cooling at 2 K</vt:lpstr>
      <vt:lpstr>Major Components of a Helium  Refrigeration Plant</vt:lpstr>
      <vt:lpstr>Schematic of a Helium Compressor</vt:lpstr>
      <vt:lpstr>Major Components of a Helium  Refrigeration Plant</vt:lpstr>
      <vt:lpstr>Typical Oil Separation System (from G. Gistau Cryogenic Helium Refrigeration)</vt:lpstr>
      <vt:lpstr>ESS ACCP Compressor System</vt:lpstr>
      <vt:lpstr>TMCP Warm Compressor and  Oil Removal Skids in Compressor Hall</vt:lpstr>
      <vt:lpstr>Brazed Plate Fin Heat Exchangers</vt:lpstr>
      <vt:lpstr>Expansion Turbines</vt:lpstr>
      <vt:lpstr>Examples of Expansion Turbines</vt:lpstr>
      <vt:lpstr>Expansion Turbine Bearing Options (Gas bearings are the most common now)</vt:lpstr>
      <vt:lpstr>Major Components of a Helium  Refrigeration Plant</vt:lpstr>
      <vt:lpstr>Accelerator Cryoplant Cold Box</vt:lpstr>
      <vt:lpstr>ESS Cold Boxes  Accelerator Cryoplant (Right) 3 kW @ 2 K Target Moderator Cryoplant (Left ) 30.3 kW @ 16 K</vt:lpstr>
      <vt:lpstr>Major Components of a Helium  Refrigeration Plant</vt:lpstr>
      <vt:lpstr>Typical Modern Cryogenic Controls System</vt:lpstr>
      <vt:lpstr>BaBar Liquefier Control Screen  SLAC</vt:lpstr>
      <vt:lpstr>Sizing of Cryoplants and Margin</vt:lpstr>
      <vt:lpstr>Best Practices for  Cryplant Procurement</vt:lpstr>
      <vt:lpstr>Best Practices For  Cryoplant Procurement</vt:lpstr>
    </vt:vector>
  </TitlesOfParts>
  <Company>NSCL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Refrigeration &amp; Liquefaction (Part 1)</dc:title>
  <dc:creator>weisend</dc:creator>
  <cp:lastModifiedBy>Irina Novitski x2831,3896 13429N</cp:lastModifiedBy>
  <cp:revision>103</cp:revision>
  <dcterms:created xsi:type="dcterms:W3CDTF">2010-10-22T20:42:26Z</dcterms:created>
  <dcterms:modified xsi:type="dcterms:W3CDTF">2025-01-30T20:54:34Z</dcterms:modified>
</cp:coreProperties>
</file>